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9" r:id="rId3"/>
    <p:sldId id="260" r:id="rId4"/>
    <p:sldId id="261" r:id="rId5"/>
    <p:sldId id="262" r:id="rId6"/>
    <p:sldId id="274" r:id="rId7"/>
    <p:sldId id="280" r:id="rId8"/>
    <p:sldId id="281" r:id="rId9"/>
    <p:sldId id="282" r:id="rId10"/>
    <p:sldId id="28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6" r:id="rId20"/>
    <p:sldId id="272" r:id="rId21"/>
    <p:sldId id="273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 snapToObjects="1">
      <p:cViewPr>
        <p:scale>
          <a:sx n="62" d="100"/>
          <a:sy n="62" d="100"/>
        </p:scale>
        <p:origin x="-2364" y="-11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 smtClean="0"/>
              <a:t>Homologous &amp; Analogous Structures</a:t>
            </a:r>
            <a:endParaRPr lang="en-US" sz="5000" dirty="0"/>
          </a:p>
        </p:txBody>
      </p:sp>
      <p:sp>
        <p:nvSpPr>
          <p:cNvPr id="4" name="Rectangle 3"/>
          <p:cNvSpPr/>
          <p:nvPr/>
        </p:nvSpPr>
        <p:spPr>
          <a:xfrm>
            <a:off x="3795665" y="3244334"/>
            <a:ext cx="1552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(5) </a:t>
            </a:r>
            <a:r>
              <a:rPr lang="en-US" dirty="0" err="1"/>
              <a:t>Webquest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50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-79063"/>
            <a:ext cx="6648450" cy="624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25" y="914855"/>
            <a:ext cx="7486476" cy="4600313"/>
          </a:xfrm>
        </p:spPr>
        <p:txBody>
          <a:bodyPr/>
          <a:lstStyle/>
          <a:p>
            <a:pPr algn="ctr"/>
            <a:r>
              <a:rPr lang="en-US" sz="5500" dirty="0" smtClean="0"/>
              <a:t>Decide if the following examples are </a:t>
            </a:r>
            <a:r>
              <a:rPr lang="en-US" sz="5500" u="sng" dirty="0" smtClean="0">
                <a:solidFill>
                  <a:schemeClr val="accent6">
                    <a:lumMod val="75000"/>
                  </a:schemeClr>
                </a:solidFill>
              </a:rPr>
              <a:t>homologous</a:t>
            </a:r>
            <a:r>
              <a:rPr lang="en-US" sz="5500" dirty="0" smtClean="0"/>
              <a:t> or </a:t>
            </a:r>
            <a:r>
              <a:rPr lang="en-US" sz="5500" u="sng" dirty="0" smtClean="0">
                <a:solidFill>
                  <a:srgbClr val="C3260C"/>
                </a:solidFill>
              </a:rPr>
              <a:t>analogous</a:t>
            </a:r>
            <a:r>
              <a:rPr lang="en-US" sz="5500" dirty="0" smtClean="0"/>
              <a:t>…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xmlns="" val="11940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472" y="493396"/>
            <a:ext cx="6390729" cy="3973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2432" y="5693950"/>
            <a:ext cx="744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3260C"/>
                </a:solidFill>
              </a:rPr>
              <a:t>HOMOLOGOUS</a:t>
            </a:r>
            <a:r>
              <a:rPr lang="en-US" sz="4000" dirty="0" smtClean="0"/>
              <a:t> or </a:t>
            </a:r>
            <a:r>
              <a:rPr lang="en-US" sz="4000" dirty="0" smtClean="0">
                <a:solidFill>
                  <a:srgbClr val="C3260C"/>
                </a:solidFill>
              </a:rPr>
              <a:t>ANALOGOUS</a:t>
            </a:r>
            <a:endParaRPr lang="en-US" sz="4000" dirty="0">
              <a:solidFill>
                <a:srgbClr val="C326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0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385" y="532781"/>
            <a:ext cx="3681838" cy="3026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0196" y="532781"/>
            <a:ext cx="4239443" cy="3026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2432" y="5515168"/>
            <a:ext cx="744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3260C"/>
                </a:solidFill>
              </a:rPr>
              <a:t>HOMOLOGOUS</a:t>
            </a:r>
            <a:r>
              <a:rPr lang="en-US" sz="4000" dirty="0" smtClean="0"/>
              <a:t> or </a:t>
            </a:r>
            <a:r>
              <a:rPr lang="en-US" sz="4000" dirty="0" smtClean="0">
                <a:solidFill>
                  <a:srgbClr val="C3260C"/>
                </a:solidFill>
              </a:rPr>
              <a:t>ANALOGOUS</a:t>
            </a:r>
            <a:endParaRPr lang="en-US" sz="4000" dirty="0">
              <a:solidFill>
                <a:srgbClr val="C326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5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Evolved from the same ancestor but now have different functions.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92432" y="5515168"/>
            <a:ext cx="744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3260C"/>
                </a:solidFill>
              </a:rPr>
              <a:t>HOMOLOGOUS</a:t>
            </a:r>
            <a:r>
              <a:rPr lang="en-US" sz="4000" dirty="0" smtClean="0"/>
              <a:t> or </a:t>
            </a:r>
            <a:r>
              <a:rPr lang="en-US" sz="4000" dirty="0" smtClean="0">
                <a:solidFill>
                  <a:srgbClr val="C3260C"/>
                </a:solidFill>
              </a:rPr>
              <a:t>ANALOGOUS</a:t>
            </a:r>
            <a:endParaRPr lang="en-US" sz="4000" dirty="0">
              <a:solidFill>
                <a:srgbClr val="C326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4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Evolved from different ancestors, but because they were placed in the same environment, they have the same function.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92432" y="5515168"/>
            <a:ext cx="744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3260C"/>
                </a:solidFill>
              </a:rPr>
              <a:t>HOMOLOGOUS</a:t>
            </a:r>
            <a:r>
              <a:rPr lang="en-US" sz="4000" dirty="0" smtClean="0"/>
              <a:t> or </a:t>
            </a:r>
            <a:r>
              <a:rPr lang="en-US" sz="4000" dirty="0" smtClean="0">
                <a:solidFill>
                  <a:srgbClr val="C3260C"/>
                </a:solidFill>
              </a:rPr>
              <a:t>ANALOGOUS</a:t>
            </a:r>
            <a:endParaRPr lang="en-US" sz="4000" dirty="0">
              <a:solidFill>
                <a:srgbClr val="C326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poisonous spider and a poisonous snake both have venom sacs.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92432" y="5515168"/>
            <a:ext cx="744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3260C"/>
                </a:solidFill>
              </a:rPr>
              <a:t>HOMOLOGOUS</a:t>
            </a:r>
            <a:r>
              <a:rPr lang="en-US" sz="4000" dirty="0" smtClean="0"/>
              <a:t> or </a:t>
            </a:r>
            <a:r>
              <a:rPr lang="en-US" sz="4000" dirty="0" smtClean="0">
                <a:solidFill>
                  <a:srgbClr val="C3260C"/>
                </a:solidFill>
              </a:rPr>
              <a:t>ANALOGOUS</a:t>
            </a:r>
            <a:endParaRPr lang="en-US" sz="4000" dirty="0">
              <a:solidFill>
                <a:srgbClr val="C326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whale and a fish both have fins to swim underwater, however a whale is a mammal and a fish isn’t.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92432" y="5515168"/>
            <a:ext cx="744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3260C"/>
                </a:solidFill>
              </a:rPr>
              <a:t>HOMOLOGOUS</a:t>
            </a:r>
            <a:r>
              <a:rPr lang="en-US" sz="4000" dirty="0" smtClean="0"/>
              <a:t> or </a:t>
            </a:r>
            <a:r>
              <a:rPr lang="en-US" sz="4000" dirty="0" smtClean="0">
                <a:solidFill>
                  <a:srgbClr val="C3260C"/>
                </a:solidFill>
              </a:rPr>
              <a:t>ANALOGOUS</a:t>
            </a:r>
            <a:endParaRPr lang="en-US" sz="4000" dirty="0">
              <a:solidFill>
                <a:srgbClr val="C326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A house cat and a lion evolved from the same ancestor, but no longer look alike (the house cat is much smaller than the lion).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92432" y="5515168"/>
            <a:ext cx="744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3260C"/>
                </a:solidFill>
              </a:rPr>
              <a:t>HOMOLOGOUS</a:t>
            </a:r>
            <a:r>
              <a:rPr lang="en-US" sz="4000" dirty="0" smtClean="0"/>
              <a:t> or </a:t>
            </a:r>
            <a:r>
              <a:rPr lang="en-US" sz="4000" dirty="0" smtClean="0">
                <a:solidFill>
                  <a:srgbClr val="C3260C"/>
                </a:solidFill>
              </a:rPr>
              <a:t>ANALOGOUS</a:t>
            </a:r>
            <a:endParaRPr lang="en-US" sz="4000" dirty="0">
              <a:solidFill>
                <a:srgbClr val="C326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8120" y="411480"/>
            <a:ext cx="8549640" cy="34747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Attach homologous handout to the back of page 56.</a:t>
            </a:r>
          </a:p>
          <a:p>
            <a:r>
              <a:rPr lang="en-US" sz="3200" dirty="0" smtClean="0"/>
              <a:t>HOMEWORK-Read the handout…answer questions on a separate sheet of paper.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558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3074" y="137923"/>
            <a:ext cx="4503151" cy="2743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Comparative anatomy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282845" y="197646"/>
            <a:ext cx="6149361" cy="2743200"/>
          </a:xfrm>
        </p:spPr>
        <p:txBody>
          <a:bodyPr/>
          <a:lstStyle/>
          <a:p>
            <a:r>
              <a:rPr lang="en-US" sz="2400" dirty="0"/>
              <a:t>provides 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evidence of evolution </a:t>
            </a:r>
            <a:r>
              <a:rPr lang="en-US" sz="2400" dirty="0"/>
              <a:t>because it shows that various organisms share a common ancestor.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82845" y="645120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cyemae.wordpress.com</a:t>
            </a:r>
            <a:r>
              <a:rPr lang="en-US" sz="800" dirty="0"/>
              <a:t>/evolution-of-man/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408054" y="116673"/>
            <a:ext cx="15240" cy="3319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o.quizlet.com/i/AR_nE74OHZOk7hc_IH66jw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5233" y="1462521"/>
            <a:ext cx="5688942" cy="452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45233" y="2575560"/>
            <a:ext cx="5688942" cy="1796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45233" y="4372168"/>
            <a:ext cx="5688942" cy="1796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926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51" y="275802"/>
            <a:ext cx="8680406" cy="775599"/>
          </a:xfrm>
        </p:spPr>
        <p:txBody>
          <a:bodyPr/>
          <a:lstStyle/>
          <a:p>
            <a:pPr algn="l"/>
            <a:r>
              <a:rPr lang="en-US" sz="3800" dirty="0" smtClean="0"/>
              <a:t>Draw this chart in your notebook…</a:t>
            </a:r>
            <a:endParaRPr lang="en-US" sz="3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3175051"/>
              </p:ext>
            </p:extLst>
          </p:nvPr>
        </p:nvGraphicFramePr>
        <p:xfrm>
          <a:off x="181952" y="1123909"/>
          <a:ext cx="8775992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998"/>
                <a:gridCol w="1543151"/>
                <a:gridCol w="1338230"/>
                <a:gridCol w="37006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Animal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# of bones in upper limb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# of bones in lower limb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Function of the limb (what does it help the organism do?)</a:t>
                      </a:r>
                      <a:endParaRPr lang="en-US" sz="2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Frog</a:t>
                      </a:r>
                      <a:r>
                        <a:rPr lang="en-US" sz="2300" baseline="0" dirty="0" smtClean="0"/>
                        <a:t> front leg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Whale flipper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Horse front leg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Lion front leg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Human arm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Bat</a:t>
                      </a:r>
                      <a:r>
                        <a:rPr lang="en-US" sz="2300" baseline="0" dirty="0" smtClean="0"/>
                        <a:t> wing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Bird</a:t>
                      </a:r>
                      <a:r>
                        <a:rPr lang="en-US" sz="2300" baseline="0" dirty="0" smtClean="0"/>
                        <a:t> wing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443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65" y="160020"/>
            <a:ext cx="8766769" cy="1143000"/>
          </a:xfrm>
        </p:spPr>
        <p:txBody>
          <a:bodyPr/>
          <a:lstStyle/>
          <a:p>
            <a:pPr algn="ctr"/>
            <a:r>
              <a:rPr lang="en-US" sz="3600" dirty="0" smtClean="0"/>
              <a:t>Conclusions: Answer the following questions in complete sentences: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3864" y="1467556"/>
            <a:ext cx="8980136" cy="4700128"/>
          </a:xfrm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2800" dirty="0" smtClean="0"/>
              <a:t>How are the limbs of the frog, whale, horse, lion, human, bat, and bird the same?</a:t>
            </a:r>
          </a:p>
          <a:p>
            <a:pPr marL="502920" indent="-457200">
              <a:buAutoNum type="arabicPeriod"/>
            </a:pPr>
            <a:r>
              <a:rPr lang="en-US" sz="2800" dirty="0" smtClean="0"/>
              <a:t>How are the limbs of the seven animals different?</a:t>
            </a:r>
          </a:p>
          <a:p>
            <a:pPr marL="502920" indent="-457200">
              <a:buAutoNum type="arabicPeriod"/>
            </a:pPr>
            <a:r>
              <a:rPr lang="en-US" sz="2800" dirty="0" smtClean="0"/>
              <a:t>Are these limbs examples of </a:t>
            </a:r>
            <a:r>
              <a:rPr lang="en-US" sz="2800" b="1" u="sng" dirty="0" smtClean="0">
                <a:solidFill>
                  <a:srgbClr val="C3260C"/>
                </a:solidFill>
              </a:rPr>
              <a:t>homologous</a:t>
            </a:r>
            <a:r>
              <a:rPr lang="en-US" sz="2800" dirty="0" smtClean="0"/>
              <a:t> or </a:t>
            </a:r>
            <a:r>
              <a:rPr lang="en-US" sz="2800" b="1" u="sng" dirty="0" smtClean="0">
                <a:solidFill>
                  <a:srgbClr val="C3260C"/>
                </a:solidFill>
              </a:rPr>
              <a:t>analogous</a:t>
            </a:r>
            <a:r>
              <a:rPr lang="en-US" sz="2800" dirty="0" smtClean="0"/>
              <a:t> structures?</a:t>
            </a:r>
          </a:p>
          <a:p>
            <a:pPr marL="502920" indent="-457200">
              <a:buAutoNum type="arabicPeriod"/>
            </a:pPr>
            <a:r>
              <a:rPr lang="en-US" sz="2800" dirty="0" smtClean="0"/>
              <a:t>Explain your answer to number 3.</a:t>
            </a:r>
          </a:p>
          <a:p>
            <a:pPr marL="502920" indent="-457200">
              <a:buAutoNum type="arabicPeriod"/>
            </a:pPr>
            <a:r>
              <a:rPr lang="en-US" sz="2800" dirty="0" smtClean="0"/>
              <a:t>What is the </a:t>
            </a:r>
            <a:r>
              <a:rPr lang="en-US" sz="2800" b="1" u="sng" dirty="0" smtClean="0"/>
              <a:t>difference</a:t>
            </a:r>
            <a:r>
              <a:rPr lang="en-US" sz="2800" dirty="0" smtClean="0"/>
              <a:t> between a </a:t>
            </a:r>
            <a:r>
              <a:rPr lang="en-US" sz="2800" i="1" dirty="0" smtClean="0"/>
              <a:t>homologous</a:t>
            </a:r>
            <a:r>
              <a:rPr lang="en-US" sz="2800" dirty="0" smtClean="0"/>
              <a:t> structure and an </a:t>
            </a:r>
            <a:r>
              <a:rPr lang="en-US" sz="2800" i="1" dirty="0" smtClean="0"/>
              <a:t>analogous</a:t>
            </a:r>
            <a:r>
              <a:rPr lang="en-US" sz="2800" dirty="0" smtClean="0"/>
              <a:t> structure?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938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0835" y="731519"/>
            <a:ext cx="4358868" cy="347472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</a:rPr>
              <a:t>Anatomy</a:t>
            </a:r>
            <a:endParaRPr lang="en-US" sz="4000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008120" y="731520"/>
            <a:ext cx="5029200" cy="3474720"/>
          </a:xfrm>
        </p:spPr>
        <p:txBody>
          <a:bodyPr>
            <a:normAutofit/>
          </a:bodyPr>
          <a:lstStyle/>
          <a:p>
            <a:r>
              <a:rPr lang="en-US" sz="2800" dirty="0"/>
              <a:t>is the study of the structure, or parts, of an organism.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70986" y="6267441"/>
            <a:ext cx="3304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laughingsquid.com</a:t>
            </a:r>
            <a:r>
              <a:rPr lang="en-US" sz="800" dirty="0"/>
              <a:t>/</a:t>
            </a:r>
            <a:r>
              <a:rPr lang="en-US" sz="800" dirty="0" err="1"/>
              <a:t>lego</a:t>
            </a:r>
            <a:r>
              <a:rPr lang="en-US" sz="800" dirty="0"/>
              <a:t>-</a:t>
            </a:r>
            <a:r>
              <a:rPr lang="en-US" sz="800" dirty="0" err="1"/>
              <a:t>minifigure</a:t>
            </a:r>
            <a:r>
              <a:rPr lang="en-US" sz="800" dirty="0"/>
              <a:t>-anatomy-sculpture-by-</a:t>
            </a:r>
            <a:r>
              <a:rPr lang="en-US" sz="800" dirty="0" err="1"/>
              <a:t>jason</a:t>
            </a:r>
            <a:r>
              <a:rPr lang="en-US" sz="800" dirty="0"/>
              <a:t>-</a:t>
            </a:r>
            <a:r>
              <a:rPr lang="en-US" sz="800" dirty="0" err="1"/>
              <a:t>freeny</a:t>
            </a:r>
            <a:r>
              <a:rPr lang="en-US" sz="800" dirty="0"/>
              <a:t>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69149">
            <a:off x="468635" y="3067540"/>
            <a:ext cx="4834346" cy="2678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50648">
            <a:off x="5832106" y="2026644"/>
            <a:ext cx="2770648" cy="38994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9662" y="605699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www.infovisual.info</a:t>
            </a:r>
            <a:r>
              <a:rPr lang="en-US" sz="800" dirty="0"/>
              <a:t>/02/069_en.html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718560" y="0"/>
            <a:ext cx="0" cy="30632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053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4081" y="280601"/>
            <a:ext cx="3346704" cy="3474720"/>
          </a:xfrm>
        </p:spPr>
        <p:txBody>
          <a:bodyPr>
            <a:noAutofit/>
          </a:bodyPr>
          <a:lstStyle/>
          <a:p>
            <a:r>
              <a:rPr lang="en-US" sz="3800" b="1" u="sng" dirty="0">
                <a:solidFill>
                  <a:schemeClr val="accent3">
                    <a:lumMod val="75000"/>
                  </a:schemeClr>
                </a:solidFill>
              </a:rPr>
              <a:t>H</a:t>
            </a:r>
            <a:r>
              <a:rPr lang="en-US" sz="3800" b="1" u="sng" dirty="0" smtClean="0">
                <a:solidFill>
                  <a:schemeClr val="accent3">
                    <a:lumMod val="75000"/>
                  </a:schemeClr>
                </a:solidFill>
              </a:rPr>
              <a:t>omologous structures</a:t>
            </a:r>
            <a:endParaRPr lang="en-US" sz="3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806952" y="280601"/>
            <a:ext cx="5337048" cy="3474720"/>
          </a:xfrm>
        </p:spPr>
        <p:txBody>
          <a:bodyPr/>
          <a:lstStyle/>
          <a:p>
            <a:r>
              <a:rPr lang="en-US" sz="2800" dirty="0" smtClean="0"/>
              <a:t>Share an ancestor</a:t>
            </a:r>
          </a:p>
          <a:p>
            <a:r>
              <a:rPr lang="en-US" sz="2800" dirty="0" smtClean="0"/>
              <a:t>Similar structure</a:t>
            </a:r>
          </a:p>
          <a:p>
            <a:r>
              <a:rPr lang="en-US" sz="2800" dirty="0" smtClean="0"/>
              <a:t>different functions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8018" y="2271842"/>
            <a:ext cx="6781615" cy="29669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63520" y="647851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http://bio1151.nicerweb.com/Locked/</a:t>
            </a:r>
            <a:r>
              <a:rPr lang="en-US" sz="800" dirty="0" err="1"/>
              <a:t>src</a:t>
            </a:r>
            <a:r>
              <a:rPr lang="en-US" sz="800" dirty="0"/>
              <a:t>/chap22_q.html</a:t>
            </a:r>
          </a:p>
        </p:txBody>
      </p:sp>
    </p:spTree>
    <p:extLst>
      <p:ext uri="{BB962C8B-B14F-4D97-AF65-F5344CB8AC3E}">
        <p14:creationId xmlns:p14="http://schemas.microsoft.com/office/powerpoint/2010/main" xmlns="" val="2790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84223" y="150200"/>
            <a:ext cx="4041999" cy="5857804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en-US" sz="4000" b="1" u="sng" dirty="0" smtClean="0">
                <a:solidFill>
                  <a:srgbClr val="660066"/>
                </a:solidFill>
              </a:rPr>
              <a:t>Examples</a:t>
            </a:r>
            <a:r>
              <a:rPr lang="en-US" sz="4000" dirty="0" smtClean="0"/>
              <a:t> of homologous structures: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schemeClr val="accent6"/>
                </a:solidFill>
              </a:rPr>
              <a:t>whale’s flipper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schemeClr val="accent6"/>
                </a:solidFill>
              </a:rPr>
              <a:t>cat’s leg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schemeClr val="accent6"/>
                </a:solidFill>
              </a:rPr>
              <a:t>bat’s wing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schemeClr val="accent6"/>
                </a:solidFill>
              </a:rPr>
              <a:t>human’s arm.</a:t>
            </a:r>
            <a:endParaRPr lang="en-US" sz="4000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136" y="0"/>
            <a:ext cx="4055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709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9937" y="405442"/>
            <a:ext cx="3346704" cy="3474720"/>
          </a:xfrm>
        </p:spPr>
        <p:txBody>
          <a:bodyPr>
            <a:noAutofit/>
          </a:bodyPr>
          <a:lstStyle/>
          <a:p>
            <a:r>
              <a:rPr lang="en-US" sz="4000" b="1" u="sng" dirty="0" smtClean="0">
                <a:solidFill>
                  <a:schemeClr val="accent4">
                    <a:lumMod val="75000"/>
                  </a:schemeClr>
                </a:solidFill>
              </a:rPr>
              <a:t>Analogous structures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571336" y="731520"/>
            <a:ext cx="5572664" cy="3474720"/>
          </a:xfrm>
        </p:spPr>
        <p:txBody>
          <a:bodyPr/>
          <a:lstStyle/>
          <a:p>
            <a:r>
              <a:rPr lang="en-US" sz="2800" dirty="0" smtClean="0"/>
              <a:t>Same functions</a:t>
            </a:r>
          </a:p>
          <a:p>
            <a:r>
              <a:rPr lang="en-US" sz="2800" dirty="0" smtClean="0"/>
              <a:t>Different structure </a:t>
            </a:r>
          </a:p>
          <a:p>
            <a:r>
              <a:rPr lang="en-US" sz="2800" dirty="0" smtClean="0"/>
              <a:t>do </a:t>
            </a:r>
            <a:r>
              <a:rPr lang="en-US" sz="2800" dirty="0"/>
              <a:t>not come from the same </a:t>
            </a:r>
            <a:r>
              <a:rPr lang="en-US" sz="2800" dirty="0" smtClean="0"/>
              <a:t>ancestor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545" y="3454602"/>
            <a:ext cx="6392137" cy="24628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54696" y="615080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www.bio.miami.edu</a:t>
            </a:r>
            <a:r>
              <a:rPr lang="en-US" sz="800" dirty="0"/>
              <a:t>/</a:t>
            </a:r>
            <a:r>
              <a:rPr lang="en-US" sz="800" dirty="0" err="1"/>
              <a:t>dana</a:t>
            </a:r>
            <a:r>
              <a:rPr lang="en-US" sz="800" dirty="0"/>
              <a:t>/106/106F05_4.html</a:t>
            </a:r>
          </a:p>
        </p:txBody>
      </p:sp>
    </p:spTree>
    <p:extLst>
      <p:ext uri="{BB962C8B-B14F-4D97-AF65-F5344CB8AC3E}">
        <p14:creationId xmlns:p14="http://schemas.microsoft.com/office/powerpoint/2010/main" xmlns="" val="23205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313417741"/>
              </p:ext>
            </p:extLst>
          </p:nvPr>
        </p:nvGraphicFramePr>
        <p:xfrm>
          <a:off x="1143000" y="731838"/>
          <a:ext cx="733044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5220"/>
                <a:gridCol w="36652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HOMOLOGOUS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ANALOGOUS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Same </a:t>
                      </a:r>
                      <a:r>
                        <a:rPr lang="en-US" sz="3200" dirty="0" smtClean="0"/>
                        <a:t>structure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Same</a:t>
                      </a:r>
                      <a:r>
                        <a:rPr lang="en-US" sz="3200" baseline="0" dirty="0" smtClean="0"/>
                        <a:t> ancestor</a:t>
                      </a:r>
                      <a:endParaRPr lang="en-US" sz="3200" dirty="0" smtClean="0"/>
                    </a:p>
                    <a:p>
                      <a:r>
                        <a:rPr lang="en-US" sz="3200" dirty="0" smtClean="0"/>
                        <a:t>Different function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Same</a:t>
                      </a:r>
                      <a:r>
                        <a:rPr lang="en-US" sz="3200" baseline="0" dirty="0" smtClean="0"/>
                        <a:t> Function</a:t>
                      </a:r>
                    </a:p>
                    <a:p>
                      <a:r>
                        <a:rPr lang="en-US" sz="3200" baseline="0" dirty="0" smtClean="0"/>
                        <a:t>Different structure</a:t>
                      </a:r>
                    </a:p>
                    <a:p>
                      <a:r>
                        <a:rPr lang="en-US" sz="3200" baseline="0" dirty="0" smtClean="0"/>
                        <a:t>Different Ancestor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43000" y="1322974"/>
            <a:ext cx="3520440" cy="14095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22520" y="1455851"/>
            <a:ext cx="3550920" cy="1276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179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3866" y="477909"/>
            <a:ext cx="3635248" cy="3728331"/>
          </a:xfrm>
        </p:spPr>
        <p:txBody>
          <a:bodyPr>
            <a:noAutofit/>
          </a:bodyPr>
          <a:lstStyle/>
          <a:p>
            <a:r>
              <a:rPr lang="en-US" sz="4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Examples</a:t>
            </a:r>
            <a:r>
              <a:rPr lang="en-US" sz="4000" dirty="0" smtClean="0"/>
              <a:t> of analogous structures: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accent6"/>
                </a:solidFill>
              </a:rPr>
              <a:t>insect’s wing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accent6"/>
                </a:solidFill>
              </a:rPr>
              <a:t>bird’s wing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accent6"/>
                </a:solidFill>
              </a:rPr>
              <a:t>bat’s wing</a:t>
            </a:r>
            <a:endParaRPr lang="en-US" sz="3600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9114" y="0"/>
            <a:ext cx="5344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245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25061" y="243840"/>
            <a:ext cx="9128760" cy="3474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Use the binder to answer the question on your handout.  Work together!!!You must finish today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3954" y="1981200"/>
            <a:ext cx="6390729" cy="3973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1950"/>
            <a:ext cx="9068066" cy="515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1746</TotalTime>
  <Words>422</Words>
  <Application>Microsoft Office PowerPoint</Application>
  <PresentationFormat>On-screen Show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Slipstream</vt:lpstr>
      <vt:lpstr>Homologous &amp; Analogous Structures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Decide if the following examples are homologous or analogous…</vt:lpstr>
      <vt:lpstr>Example A</vt:lpstr>
      <vt:lpstr>Example B</vt:lpstr>
      <vt:lpstr>Example C</vt:lpstr>
      <vt:lpstr>Example D</vt:lpstr>
      <vt:lpstr>Example E</vt:lpstr>
      <vt:lpstr>Example F</vt:lpstr>
      <vt:lpstr>Example G</vt:lpstr>
      <vt:lpstr>Slide 19</vt:lpstr>
      <vt:lpstr>Draw this chart in your notebook…</vt:lpstr>
      <vt:lpstr>Conclusions: Answer the following questions in complete sentences: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Homologous &amp; Analogous Structures</dc:title>
  <dc:creator>Global Support</dc:creator>
  <cp:lastModifiedBy>anna.marcello</cp:lastModifiedBy>
  <cp:revision>25</cp:revision>
  <dcterms:created xsi:type="dcterms:W3CDTF">2013-12-05T00:17:41Z</dcterms:created>
  <dcterms:modified xsi:type="dcterms:W3CDTF">2014-11-19T17:12:02Z</dcterms:modified>
</cp:coreProperties>
</file>