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1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76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92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9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2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3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6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66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3A4F-C76D-46DC-AA8B-9A6E006ED50A}" type="datetimeFigureOut">
              <a:rPr lang="en-US" smtClean="0"/>
              <a:t>10/1/2017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D1348-9C48-45DE-9C90-958EDCA992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1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55kgyApYrY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0" y="0"/>
            <a:ext cx="914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3716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</a:rPr>
              <a:t>Groups on the Periodic Table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8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KEY…17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Hydrogen</a:t>
            </a:r>
          </a:p>
          <a:p>
            <a:pPr lvl="2"/>
            <a:r>
              <a:rPr lang="en-US" sz="3200" dirty="0"/>
              <a:t>Alkali Metals</a:t>
            </a:r>
          </a:p>
          <a:p>
            <a:pPr lvl="2"/>
            <a:r>
              <a:rPr lang="en-US" sz="3200" dirty="0"/>
              <a:t>Alkaline Metals</a:t>
            </a:r>
          </a:p>
          <a:p>
            <a:pPr lvl="2"/>
            <a:r>
              <a:rPr lang="en-US" sz="3200" dirty="0"/>
              <a:t>Transition Metals</a:t>
            </a:r>
          </a:p>
          <a:p>
            <a:pPr lvl="2"/>
            <a:r>
              <a:rPr lang="en-US" sz="3200" dirty="0"/>
              <a:t>Halogens</a:t>
            </a:r>
          </a:p>
          <a:p>
            <a:pPr lvl="2"/>
            <a:r>
              <a:rPr lang="en-US" sz="3200" dirty="0"/>
              <a:t>Noble Gases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4300" y="1632347"/>
            <a:ext cx="533400" cy="46513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201862"/>
            <a:ext cx="533400" cy="46513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67000" y="2771378"/>
            <a:ext cx="533400" cy="465138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67000" y="3307557"/>
            <a:ext cx="533400" cy="465138"/>
          </a:xfrm>
          <a:prstGeom prst="rect">
            <a:avLst/>
          </a:prstGeom>
          <a:solidFill>
            <a:srgbClr val="82C836"/>
          </a:solidFill>
          <a:ln>
            <a:solidFill>
              <a:srgbClr val="82C8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67000" y="3909219"/>
            <a:ext cx="533400" cy="465138"/>
          </a:xfrm>
          <a:prstGeom prst="rect">
            <a:avLst/>
          </a:prstGeom>
          <a:solidFill>
            <a:srgbClr val="2E11DF"/>
          </a:solidFill>
          <a:ln>
            <a:solidFill>
              <a:srgbClr val="2E11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54300" y="4510881"/>
            <a:ext cx="533400" cy="465138"/>
          </a:xfrm>
          <a:prstGeom prst="rect">
            <a:avLst/>
          </a:prstGeom>
          <a:solidFill>
            <a:srgbClr val="C209C7"/>
          </a:solidFill>
          <a:ln>
            <a:solidFill>
              <a:srgbClr val="C20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316167">
            <a:off x="7772400" y="907703"/>
            <a:ext cx="24384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Draw key on the front of page 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5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05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1"/>
            <a:ext cx="8453438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81200" y="1225550"/>
            <a:ext cx="609600" cy="369332"/>
          </a:xfrm>
          <a:prstGeom prst="rect">
            <a:avLst/>
          </a:prstGeom>
          <a:solidFill>
            <a:srgbClr val="FFFF00">
              <a:alpha val="4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1682750"/>
            <a:ext cx="533400" cy="369332"/>
          </a:xfrm>
          <a:prstGeom prst="rect">
            <a:avLst/>
          </a:prstGeom>
          <a:solidFill>
            <a:srgbClr val="FF0000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4600" y="1658938"/>
            <a:ext cx="533400" cy="369332"/>
          </a:xfrm>
          <a:prstGeom prst="rect">
            <a:avLst/>
          </a:prstGeom>
          <a:solidFill>
            <a:srgbClr val="FF6600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2514600"/>
            <a:ext cx="4343400" cy="369332"/>
          </a:xfrm>
          <a:prstGeom prst="rect">
            <a:avLst/>
          </a:prstGeom>
          <a:solidFill>
            <a:srgbClr val="82C836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067800" y="1454150"/>
            <a:ext cx="533400" cy="369332"/>
          </a:xfrm>
          <a:prstGeom prst="rect">
            <a:avLst/>
          </a:prstGeom>
          <a:solidFill>
            <a:schemeClr val="tx2">
              <a:lumMod val="60000"/>
              <a:lumOff val="4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601200" y="1225550"/>
            <a:ext cx="381000" cy="369332"/>
          </a:xfrm>
          <a:prstGeom prst="rect">
            <a:avLst/>
          </a:prstGeom>
          <a:solidFill>
            <a:srgbClr val="C209C7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10100" y="162025"/>
            <a:ext cx="1905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Attach to the front of page 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660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81200" y="228601"/>
            <a:ext cx="4038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ALKALI METALS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ALKALINE METALS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228601"/>
            <a:ext cx="4038600" cy="5897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HALOGENS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NOBLE GASES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 rot="20274606">
            <a:off x="2895600" y="1752600"/>
            <a:ext cx="2590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Back of page 17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936152">
            <a:off x="6896099" y="1752599"/>
            <a:ext cx="25908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Front of page 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26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2222" y="-404220"/>
            <a:ext cx="5625721" cy="7500962"/>
          </a:xfrm>
        </p:spPr>
      </p:pic>
    </p:spTree>
    <p:extLst>
      <p:ext uri="{BB962C8B-B14F-4D97-AF65-F5344CB8AC3E}">
        <p14:creationId xmlns:p14="http://schemas.microsoft.com/office/powerpoint/2010/main" val="36490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Mrsmarcelloscience2017.weebly.com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274639"/>
            <a:ext cx="4038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Group number –  </a:t>
            </a:r>
          </a:p>
          <a:p>
            <a:pPr marL="0" indent="0">
              <a:buNone/>
            </a:pPr>
            <a:r>
              <a:rPr lang="en-US" sz="3200" dirty="0"/>
              <a:t>Properties-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Examples-</a:t>
            </a:r>
          </a:p>
          <a:p>
            <a:pPr marL="0" indent="0">
              <a:buNone/>
            </a:pPr>
            <a:r>
              <a:rPr lang="en-US" sz="3200" dirty="0"/>
              <a:t>Reactivity-</a:t>
            </a:r>
          </a:p>
          <a:p>
            <a:pPr marL="0" indent="0">
              <a:buNone/>
            </a:pPr>
            <a:r>
              <a:rPr lang="en-US" sz="3200" dirty="0"/>
              <a:t>Valence Electrons-</a:t>
            </a:r>
          </a:p>
          <a:p>
            <a:pPr marL="0" indent="0">
              <a:buNone/>
            </a:pPr>
            <a:r>
              <a:rPr lang="en-US" sz="3200" dirty="0"/>
              <a:t>Uses-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6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1987" y="854976"/>
            <a:ext cx="61722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Alkali Metals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01987" y="1491855"/>
            <a:ext cx="3028950" cy="4388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Group number –  1</a:t>
            </a:r>
          </a:p>
          <a:p>
            <a:pPr marL="0" indent="0">
              <a:buNone/>
            </a:pPr>
            <a:endParaRPr lang="en-US" sz="525" dirty="0"/>
          </a:p>
          <a:p>
            <a:pPr marL="0" indent="0">
              <a:buNone/>
            </a:pPr>
            <a:r>
              <a:rPr lang="en-US" dirty="0" smtClean="0"/>
              <a:t>Properties-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Examples-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Reactivity-</a:t>
            </a:r>
          </a:p>
          <a:p>
            <a:pPr marL="0" indent="0">
              <a:buNone/>
            </a:pPr>
            <a:endParaRPr lang="en-US" sz="675" dirty="0"/>
          </a:p>
          <a:p>
            <a:pPr marL="0" indent="0">
              <a:buNone/>
            </a:pPr>
            <a:r>
              <a:rPr lang="en-US" dirty="0" smtClean="0"/>
              <a:t>Valence Electrons-</a:t>
            </a:r>
          </a:p>
          <a:p>
            <a:pPr marL="0" indent="0">
              <a:buNone/>
            </a:pPr>
            <a:endParaRPr lang="en-US" sz="825" dirty="0"/>
          </a:p>
          <a:p>
            <a:pPr marL="0" indent="0">
              <a:buNone/>
            </a:pPr>
            <a:r>
              <a:rPr lang="en-US" dirty="0" smtClean="0"/>
              <a:t>Uses-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24376" y="1918903"/>
            <a:ext cx="4657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Soft, tarnish rapidly, low melting point, low density, violently react, silver, conductors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8650" y="2686052"/>
            <a:ext cx="39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Lithium, sodium, potassium, rubidium, cesium, francium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1030" y="3973697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 violently, very reactive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8932" y="4568285"/>
            <a:ext cx="4414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30128" y="4929609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Aircrafts, salt, batteries, explosives</a:t>
            </a:r>
          </a:p>
        </p:txBody>
      </p:sp>
    </p:spTree>
    <p:extLst>
      <p:ext uri="{BB962C8B-B14F-4D97-AF65-F5344CB8AC3E}">
        <p14:creationId xmlns:p14="http://schemas.microsoft.com/office/powerpoint/2010/main" val="47493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-25940"/>
            <a:ext cx="8229600" cy="1143000"/>
          </a:xfrm>
        </p:spPr>
        <p:txBody>
          <a:bodyPr/>
          <a:lstStyle/>
          <a:p>
            <a:r>
              <a:rPr lang="en-US" dirty="0" smtClean="0"/>
              <a:t>Groups on the Periodic Table…17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838201"/>
            <a:ext cx="8839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Groups –	 vertical columns </a:t>
            </a:r>
          </a:p>
          <a:p>
            <a:pPr marL="0" indent="0">
              <a:buNone/>
            </a:pPr>
            <a:r>
              <a:rPr lang="en-US" dirty="0" smtClean="0"/>
              <a:t>		have many similarities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identifies reactivity</a:t>
            </a:r>
          </a:p>
          <a:p>
            <a:pPr marL="0" indent="0">
              <a:buNone/>
            </a:pPr>
            <a:r>
              <a:rPr lang="en-US" dirty="0" smtClean="0"/>
              <a:t>Periods – 	horizontal rows</a:t>
            </a:r>
          </a:p>
          <a:p>
            <a:pPr marL="0" indent="0">
              <a:buNone/>
            </a:pPr>
            <a:r>
              <a:rPr lang="en-US" dirty="0" smtClean="0"/>
              <a:t>		do not have a lot in common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identifies the # of electron shells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99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85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85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85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81001"/>
            <a:ext cx="8453438" cy="589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1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3728" y="381001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Valence electrons:</a:t>
            </a:r>
          </a:p>
          <a:p>
            <a:pPr marL="0" indent="0">
              <a:buNone/>
            </a:pPr>
            <a:r>
              <a:rPr lang="en-US" sz="3200" dirty="0"/>
              <a:t>	the electrons located </a:t>
            </a:r>
            <a:r>
              <a:rPr lang="en-US" sz="3200" dirty="0"/>
              <a:t>in the </a:t>
            </a:r>
            <a:r>
              <a:rPr lang="en-US" sz="3200" dirty="0"/>
              <a:t>outermost shell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helps determine reactivity of atoms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Reactivity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/>
              <a:t>tendency of a substance to undergo a chemical   	reaction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072" y="274638"/>
            <a:ext cx="4550928" cy="5516562"/>
          </a:xfrm>
        </p:spPr>
        <p:txBody>
          <a:bodyPr>
            <a:normAutofit/>
          </a:bodyPr>
          <a:lstStyle/>
          <a:p>
            <a:r>
              <a:rPr lang="en-US" dirty="0" smtClean="0"/>
              <a:t>ATOMS are happy if they have 8 electrons in their outside shell</a:t>
            </a:r>
            <a:endParaRPr lang="en-US" dirty="0"/>
          </a:p>
        </p:txBody>
      </p:sp>
      <p:pic>
        <p:nvPicPr>
          <p:cNvPr id="1026" name="Picture 2" descr="Image result for happy 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6" y="274639"/>
            <a:ext cx="4574537" cy="467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0981" y="274638"/>
            <a:ext cx="4669819" cy="4297362"/>
          </a:xfrm>
        </p:spPr>
        <p:txBody>
          <a:bodyPr>
            <a:normAutofit/>
          </a:bodyPr>
          <a:lstStyle/>
          <a:p>
            <a:r>
              <a:rPr lang="en-US" dirty="0" smtClean="0"/>
              <a:t>Atoms are unhappy if they do not have 8 electrons in their outside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8956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Image result for unhappy ato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47" y="504825"/>
            <a:ext cx="3582435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1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is miserable.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png;base64,iVBORw0KGgoAAAANSUhEUgAAAJwAAACgCAMAAADO3vWpAAABklBMVEX///8AAP//AAAAAAD//87i4uL6+vrv7+/39/dzc3P8/PyBgYHy8vLr6+vX19fOzs66urqvr6+np6ff398iIiKXl5fDw8P//9K7u7uMjIzKyspjY2N7e3tbW1szMzNISEhra2ugoKA9PT1VVVVDQ0NhYWGHh4eRkZEuLi51dXVPT08ZGRkRERGDAAAAAPUqKirCAAAAAMAAAIz//9oAAHWlAACyAADtAAAAAGPiAAAAANQAAKQAAH8AALgAAK0AAMqUAABtAAApAAAAAODo6b6srKI4AACyt48AAE5fAADNzaS+AABNAACQkG8AAJkAADkAABEAACUAAEJ3d2dkb1d1dVU3Oi9aWkcAAEqXn34VFYMbGz5jY0k8MCna27FbVUQeAAAAGxsaGkdiPiwZKyE6Sjo2NkcuHReorIpGRjdDW0lZGxgmJhgRKisAIhV3hWtSKR0pKW9TU2QaGmxCQloAADAsLDkzMw9sbHcuLktLS3Z1Vj4yR0c9PSpCKBobGzBxOChMKCkAADR5KR1WOyldQzCQCmMTAAASNklEQVR4nMVci3vTVpZ3osiSrLdkyS/JluRX/EgMJCQEAk0gkAeE4Zk0UybQHeiQLbuZsm1pt8OUmdn9v0eSHVv3Icl2FDjfV75asaWfzvuce+5NpZIjWmHYYibBGyZI6vv1mzevNb80DDy9vzUzM7N4TfnSOHAk7cx4dP3xlwYyIo7iVdEw6/UyccMHN/M14dTrpk2qFP8l9S8t5GWrlu31rGazILfWfWyLj3Wt0GxUer2ao0m6+kWQkRJrdWttTS+qAudd4ImvPHDrtf6fVVXXW5VumdF0+jNDs9tZwtIoLvhcjVh+eOUJEeBVmqNEdp7oGcXPhStD6g7RZjHykkuHhwaP/iBv9TqsSH0GaHoh27alCX9FSobTloQLQTQkSiv1WkWUOfGUIfPlsqUnjmhItFYmNDo99c/FKlG9IO7xCtGeVJwIFXqOyiWBBqCM7ZhSAj6BVHqWeP7bAKSb5XxC5qY2OwaZzK184tmulmAoEqvz+aTulc4T9VCB8vb7X+5i/krf/eUXKdR29Pl6MrJV2a4eyjby/ZXLl5cNBB1tLF++fK0QelO+QSShwVKHidCQ6i0/nroZJiXJA/KcWXM9JrfLCIR5bs1rEVHuY5DD3XnSywLUe3LHz+1+j/gtZWTl8yDL8JV2lNekmlf6OdxOn199Siuy3Ac98w0ZITtaIZRziFZ3GuGhiio2q8S1PueQ7PcPi/3cjmDkCM3XTWZq/1QkwquVYqHStSSVuBnI4QLUv35jXrV7XaYZGhPIdntKbEY5TKRppUaYsicSidhZX37cQ1TbfnRl8c66p68ZmikThhhm7xoxjU/JsL2QFJuU58uNs1vqRquFkX1GPvnw4eXA1XJ5izD1EPZp3SlSFcPBvxIlO2Z+jMqAFMUAZl3rWTreJzd7E6MzanhsWrksTpNWZMhC18SjUOYnlKxRwl4Ws+XpywGq0K1iVU+Y6KYZFjE/j/hGNsK1jEGi1cP6XYGYQLJ4fctXzHPnsXYPUwFNpHdiB4ONbhJyAjksXynj4mFzfszfF8sYY1Qr87HOvPjzT/+0YqO5TLCYl9RqYyWMYhcVHi0SbCw26cnlmZkr72PR6Y6FeXvGHCPOciYas9I2Ed9T4B/5mcgVK/YRagPz/mR9jGS7xaLXbGIMW787yFD+Gf/VFNtFeSfgtAkkpYJYE21GekmaElgrSxDEw7MWGEHUSwrPRfA6o3U05KLejdEcEmU47zDhVirottktM6yd15lBC+wnPZ8vNOqdmqVH9EeKhI1Es6YZWbDzNcTO+UopDFtGtOeJkqKrvrLwxHU/fXL8v3FC3u5060qoeYiEDbOWbtsR2NKNFgLAqocFBaVKVFzpDT8XiPUbD3eIEet53iI6jTCVKKLJEtmJ0G0RzZKadTzfKLmbbUB/kqsnJxb0KmqdaBfx2id2EBWyQ6WUSlmwUNN2B2tCdL5symN2VPVCuYRniELA6DgmtOaxkaRBwuepukXYE4QytUVoON2gm/OwSopOWIbbgdmv9rCvbBDsZI1yWq1hI2qmwcCPbFr4Wxiw6+FrTQwGvVeZPDlx9QPB4T0BTaHmsfwQkeDWKqF+J21ntanKOaGKK4GFDpwryRZGYWhEFyVEI1zRt5xpy3S+mUXdWEZ2IG3MIFbpklqFvsVj1IR0phDpkOSugV6sNKALeh2VTBviSIZF7ySU8aXFuERmGVSJ4Y4Jjba1hRqkcRLMb/c7FeZc2Nw7OAaCTnIg7dGRAsaCGVdDdIss4wxuMhId5P3SbAMEnKlCvo7MQj8pIAIknfPJtE9CFtEWsQvZpw09qAH5ODoLCzUZbB4bEMnCYFJg/kjBKVsDtqGMgdHlqUiATS/FlSGtkwFW5aGuropYgwar7fQkw2JM2VCmRlUCD6MbkPXacKsZk95MT80ydIGGivh0I+BiScgBq22ITVwvKkedlPg6XEQpkMEWA2qmQOagwcZt1BPE5r4r3BtRHVAwZGnELSheZhxogSU0y5qWJKjGyzQgyRgjRJBLliDT5szEVoMGlG5BcbvogAlQfuirm5CxWJCUG6XERwhgA+PaoGyozhAM9MUsaOockTTjPNZZ4AUNklZrgInvgtclKPwVWhcwvEJBHXjOAf+uWXgwJVAfVDjsJkO2BX6G48bAFxZAFVMrIKM0pNBOhqDGhww9ZuCXoUaoZAEfuYsaabDAJcW0AybAfXsmW8Gr8uGHj8ArFSOKcIh0xa+cbHus1xGgsPSOBeou0Y+gYivw9MbO9ZmbvwciXdoYo6DJ0K6vKf5pc2PXFATnxf7hOB1eCliWEH+/9nCnGrhA+nmfFOgo2v4q4PWfR7yjxggOgvbUEKR/rM3Ozl76R2VvKbd0VB2D3RIzcrzCr9f9rujIofJ+d1kaGSf/i9/Fmrlxd3hJLsX6Eftwe29v/9tLsx5tvs3Nzc3lXowxf1gsD/WJa/mrjDPXRlgoRgCLHf5//bbuzFcjcEbsU/SPW7lcbu50wQf36dgHtzfG6GamNARHDh58c/RgupUfIITAXR59JxubY1p7Ppytk9m1zYODzrYL1AVXZluxMW/kpEj0wSnJVXaqNAKXLvh93TvfDJnJY9eZAGrP+bT1Zu3T0Vxu+2T7+Hju+N3R9v5JPkYj9GEixpuX+2INWJ/kJipksDfBm1cuX751bTQoYmNqdIiqxx6209++v/fMZVru+N3///n047Er6b3DGFuie8P/1bw1jMWHwcrGSzhJICvl7N9/MYXRG5diR6uo+jPXPJ9trq6ubR65KJf2N1bvE1uebN/GBeXq8O5pi9jZeQLkoAJDQeBSGRP4WInDRtYXdl8eH216xrC6e5zbmtu/6nqUN75VPI1Ru2YgxSxqLbC0wIAjAXAUlCsglLY2XCgLxJpvqlcPt1/+9tq9MvvXbVfCe+FTRn2ygQK0CHotD5wM+gqw7sqDfESJe7DqoXrgY5u99Hrh0tr9ey7Sf7mueO4wzg3xgGCoCpANc27MN8BMsgHcUI/LSDhfnrMP+pzb8H3dpd1LV//+/O3RQTd2BRrUGqh7yZIpFlT5AgBOigNH7/rKtvFgbffNm9e3fTbOLhAbGw+6+8dLWwcxKQDoqKAFnDhwhbionydWXFZ9f3r4refjPvXBrXiRbON0yfUrmMZtkNqA2CYFF1Pn67dXdhdW/ryde77vWufx/626xrGwsXDfg3jPixyH0YMPLYCzyYITnDVXpN23uaUDP0qcrtx/t721/8rPARa8FOB5tFyZCwRnX/VQHLjyc//zQ9ibLS9IvPbsY8EV9NyLaJO4UHBrQ3BeSJhbOuwnAUeeq7u3uz+3V4nO6y4U3IoH7i9uID19OpfLLe0RPgNz25uzq5sLqwvPDmKiayy4KD8XA06+3Y8LW7kt4mT/6PQvZ+BePbi34FrubpwXhsAhfs4AOScCRWwMOMp6tbK2tnny8YWbIr3eXJldOM15ieeL7X7IWMHMCwAEWKtqgnmCQaYUsE8IBn4txs9Rzf/679O3uePu26Wl//S88fdHe3t7T5/PERur44CrBjyNYIPFPVnn4cCfOsgHfgDVsBhS9l1l23vh2qgHbnZt468fnx/NbT3Y8ELHQlw26Ax5xbO//jAP9MGEFpyVqJWv//jNCFFsbE0VXW+W237u/vPsaj92uR5k6dml2YWF2UtE3FjWMLbyhzcWFxf/EESHpEzCd94+mnXr7IWKse193QsNHufmtv50f3V19Sqxd7z30k0HVl89+DYu+PHDic1mf+vTfwR00AcXSNNp9lZ/svbMSGi4tYyQ+G7PtYATr1g9Prn36bfT7aOnt30Pc88OH8weUOEsnyN/vAPXpH6aHixw+B/hCi02E043Dva3t0++df/ZP9h3a5tcbuuT55tXb8f91LW3MzGSaE3qFzi40nD0HSu+i24T3Q6xcNUN+CvbOT+I/eaB24hLol0ajl6S7X41fwUqDemAI6RK/QpteagscpwzGNzIzzLvv+0XiR+vrl3azcaPPwWUJr/sseV6ZRRR/KI62I5IFX9wDWLxljm0MipW6fpfe+Uxa+3vrurllvZ75t/+Ns52EXnkU2nt61s31tuBH3F+4zUfKM0z0jfXlneCMzihg8wgFV5trKxsEp7+PSd0niTH6Zs1A11LWjy8Kwa7C3zV+yRawf4cnbYbwfjLjLdflVbanawp2ES2M/boKh9c4UploNlf0nexZBt0laIVBJePSbTPQUWgl0la4F+1PlcMMFulq0E43DkGg2NIKwT9oA2JaNANUKC1VTDaK+fe6xVCQR/mUhvS0nLfEnTIIgVgG0DRvKAdjAIwoiFAew/Es6qxDKkV8BK0lfz6jU81IBOFk7Ph+gM8AwO2MJQxXP0UxHeCdsjXIAYNNyXmodVU3gyyLp30emafWIADEjSVIIz68Vnw8RlwyESJ6+ZMQ0In+ImDA0ogK2YhgQuAkac6yW/NT5eANS3VAK0u3Rr5Z90CJU6zgJVLmNGnc1KxClRaNsQdsTZSSB4eFpeAqoe2ktwG6RFXAW2wCpmDHuBr2oA9LcgrMZuwTTRLwP1htaKrwaCVt6AGqWgBH2XY0s9HKjiaTsH5tlANpgScCUfQKnAhXQvfcDk5kVnAwmgGfjg0ZADH15RaA2IdleA6P82wgArrFVgs8+AFZEQtpYH+Qy4nthNazgIKx7XgfPZsfX9IDbhY4EsgGq2a0KSVnAXBKA2IcRwSkih4TMx1fuAX6u1EvF2ekAEwKnJbBR2+ZJEisA4Klq4lkTy52MALbbgxy2MOIiDRIVs4Ca7Bw2GTkwxjayFuQDZQt5VpIqwTobBF18+rd1IXwiYja3d0BWd5yDCut6AJXqLMyF3MccS5fAOx8Oimb9nChkrMkBwL5SO0cQ5/l2Zhmaaq6LxvNsRlOciiAd+GsyWJgPeKjEkZgahBBkU76Bamelh6pqMDFxQyOkdWa+IUE2uU1mnCio4ag5tKhd6BKSCGopYQj1joNCZGVyyVkZ04CtrB4ivhKz4qZmZfQjZAZgQni8ojitR6Fz1GQYa3EaSGZT6e9ArqZ/OYzq7cq+njqh7NK10T/bKCeZRQi+r/0C04O0l5Yz1FRNpk05mXYWZw+l1Jhb6aFo1yCe0NUxpmjzEd09OjcBt51BLGhFS74oBrUWnmf27e/BHwZKpiZauYDeI0ZitoijPiOlp8GSMusoozcFpsE05g3pP1tmne2Rn+npbNTq+g4ozHweWuMlxJoKRUMeGdZ2EfNUBtV8tEtaAKPM/Tg1PU3md4nlR1pkPULKzTyuSxB73oOLZAROOZq4UNIJK6ZvTmHcd5OdhC+oRxap35SkMJc4dNBhcDydI4I4EUTh9cT2WF9q7T3qFk4hCcXdRFNTRD4EvwFsX+ZVMZb1M1foI/XWhHFoj24HiQR5E3V+DR8gE14ie6BuhqeJPW20qUWnznDegtLkf457TAMHilL4SHLQRFHY+OarQjNn4LbW9/ayNcOjxbDTvcYvypVS9S4PO2tMCWwnMmUiwWhXB30CxJIZrYHGfEc0Ri2PpDRmXaUxWJiiOHMb05rr6dkVgJDSWCVZVHB/NkVEHAaCIXPDSKEtl6uPdvjq9vZxSmdx4V7ZYxOPMpc/fXh+soL2lj+auzQ6NUud6KsKTCJPo2RFeJaPKTebbkn2R494frMzM3v4OdzPDQKE4qmXbE8St8YzJ9OyOxExWIM2mJ6bXYX/0jIm/AK9qP+4dGPa7UGC4qYpLmpPo2JLMQHe44yVjuh4UDPqDtPEkODo36KcZ2dFy+MyZRDUyWCFB6p3861LtWQzujJsO0vh4cGhX9a6kcu9IeRXLMSYL0I1+sVyq8IA5JJfnKTay0wd8W4l49jvieEdkh0R49XLyzjJzKQf7sHRpVjiqEhE7z3PuOMnY1wuun0srJhw9VNNvhG0+fhh+z5aqrhjRTp6Iig01yzkgVpzh8VLS0hA6N5OyQPGdqMkPOj5qKVKsqJtZPp+VswktCillKpilM5yuJH7TpOVzt/F3hTL7VCD3u7TxE6eZ5LUyrGcmpB0y6Uy9GxsoI4ii5hjuQKUEqWqWpzi0mi9W2dmFMO6OMIBuGNplr4SXDsvNJHugaThwpMxV2bE+lMY5Bfh5kA6Jlxqk2BZILFzFN8WSRqTjaBR8PjSdRYQ2mbkuSKAhqwD9wgiAUJanFWEZBSv5o4/FJLEqyVmq5KRw7JINxyZbzwmeVZRhRLpEj4t2PiTDs32rR1i4KUTaJAAAAAElFTkSuQmC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png;base64,iVBORw0KGgoAAAANSUhEUgAAAJwAAACgCAMAAADO3vWpAAABklBMVEX///8AAP//AAAAAAD//87i4uL6+vrv7+/39/dzc3P8/PyBgYHy8vLr6+vX19fOzs66urqvr6+np6ff398iIiKXl5fDw8P//9K7u7uMjIzKyspjY2N7e3tbW1szMzNISEhra2ugoKA9PT1VVVVDQ0NhYWGHh4eRkZEuLi51dXVPT08ZGRkRERGDAAAAAPUqKirCAAAAAMAAAIz//9oAAHWlAACyAADtAAAAAGPiAAAAANQAAKQAAH8AALgAAK0AAMqUAABtAAApAAAAAODo6b6srKI4AACyt48AAE5fAADNzaS+AABNAACQkG8AAJkAADkAABEAACUAAEJ3d2dkb1d1dVU3Oi9aWkcAAEqXn34VFYMbGz5jY0k8MCna27FbVUQeAAAAGxsaGkdiPiwZKyE6Sjo2NkcuHReorIpGRjdDW0lZGxgmJhgRKisAIhV3hWtSKR0pKW9TU2QaGmxCQloAADAsLDkzMw9sbHcuLktLS3Z1Vj4yR0c9PSpCKBobGzBxOChMKCkAADR5KR1WOyldQzCQCmMTAAASNklEQVR4nMVci3vTVpZ3osiSrLdkyS/JluRX/EgMJCQEAk0gkAeE4Zk0UybQHeiQLbuZsm1pt8OUmdn9v0eSHVv3Icl2FDjfV75asaWfzvuce+5NpZIjWmHYYibBGyZI6vv1mzevNb80DDy9vzUzM7N4TfnSOHAk7cx4dP3xlwYyIo7iVdEw6/UyccMHN/M14dTrpk2qFP8l9S8t5GWrlu31rGazILfWfWyLj3Wt0GxUer2ao0m6+kWQkRJrdWttTS+qAudd4ImvPHDrtf6fVVXXW5VumdF0+jNDs9tZwtIoLvhcjVh+eOUJEeBVmqNEdp7oGcXPhStD6g7RZjHykkuHhwaP/iBv9TqsSH0GaHoh27alCX9FSobTloQLQTQkSiv1WkWUOfGUIfPlsqUnjmhItFYmNDo99c/FKlG9IO7xCtGeVJwIFXqOyiWBBqCM7ZhSAj6BVHqWeP7bAKSb5XxC5qY2OwaZzK184tmulmAoEqvz+aTulc4T9VCB8vb7X+5i/krf/eUXKdR29Pl6MrJV2a4eyjby/ZXLl5cNBB1tLF++fK0QelO+QSShwVKHidCQ6i0/nroZJiXJA/KcWXM9JrfLCIR5bs1rEVHuY5DD3XnSywLUe3LHz+1+j/gtZWTl8yDL8JV2lNekmlf6OdxOn199Siuy3Ac98w0ZITtaIZRziFZ3GuGhiio2q8S1PueQ7PcPi/3cjmDkCM3XTWZq/1QkwquVYqHStSSVuBnI4QLUv35jXrV7XaYZGhPIdntKbEY5TKRppUaYsicSidhZX37cQ1TbfnRl8c66p68ZmikThhhm7xoxjU/JsL2QFJuU58uNs1vqRquFkX1GPvnw4eXA1XJ5izD1EPZp3SlSFcPBvxIlO2Z+jMqAFMUAZl3rWTreJzd7E6MzanhsWrksTpNWZMhC18SjUOYnlKxRwl4Ws+XpywGq0K1iVU+Y6KYZFjE/j/hGNsK1jEGi1cP6XYGYQLJ4fctXzHPnsXYPUwFNpHdiB4ONbhJyAjksXynj4mFzfszfF8sYY1Qr87HOvPjzT/+0YqO5TLCYl9RqYyWMYhcVHi0SbCw26cnlmZkr72PR6Y6FeXvGHCPOciYas9I2Ed9T4B/5mcgVK/YRagPz/mR9jGS7xaLXbGIMW787yFD+Gf/VFNtFeSfgtAkkpYJYE21GekmaElgrSxDEw7MWGEHUSwrPRfA6o3U05KLejdEcEmU47zDhVirottktM6yd15lBC+wnPZ8vNOqdmqVH9EeKhI1Es6YZWbDzNcTO+UopDFtGtOeJkqKrvrLwxHU/fXL8v3FC3u5060qoeYiEDbOWbtsR2NKNFgLAqocFBaVKVFzpDT8XiPUbD3eIEet53iI6jTCVKKLJEtmJ0G0RzZKadTzfKLmbbUB/kqsnJxb0KmqdaBfx2id2EBWyQ6WUSlmwUNN2B2tCdL5symN2VPVCuYRniELA6DgmtOaxkaRBwuepukXYE4QytUVoON2gm/OwSopOWIbbgdmv9rCvbBDsZI1yWq1hI2qmwcCPbFr4Wxiw6+FrTQwGvVeZPDlx9QPB4T0BTaHmsfwQkeDWKqF+J21ntanKOaGKK4GFDpwryRZGYWhEFyVEI1zRt5xpy3S+mUXdWEZ2IG3MIFbpklqFvsVj1IR0phDpkOSugV6sNKALeh2VTBviSIZF7ySU8aXFuERmGVSJ4Y4Jjba1hRqkcRLMb/c7FeZc2Nw7OAaCTnIg7dGRAsaCGVdDdIss4wxuMhId5P3SbAMEnKlCvo7MQj8pIAIknfPJtE9CFtEWsQvZpw09qAH5ODoLCzUZbB4bEMnCYFJg/kjBKVsDtqGMgdHlqUiATS/FlSGtkwFW5aGuropYgwar7fQkw2JM2VCmRlUCD6MbkPXacKsZk95MT80ydIGGivh0I+BiScgBq22ITVwvKkedlPg6XEQpkMEWA2qmQOagwcZt1BPE5r4r3BtRHVAwZGnELSheZhxogSU0y5qWJKjGyzQgyRgjRJBLliDT5szEVoMGlG5BcbvogAlQfuirm5CxWJCUG6XERwhgA+PaoGyozhAM9MUsaOockTTjPNZZ4AUNklZrgInvgtclKPwVWhcwvEJBHXjOAf+uWXgwJVAfVDjsJkO2BX6G48bAFxZAFVMrIKM0pNBOhqDGhww9ZuCXoUaoZAEfuYsaabDAJcW0AybAfXsmW8Gr8uGHj8ArFSOKcIh0xa+cbHus1xGgsPSOBeou0Y+gYivw9MbO9ZmbvwciXdoYo6DJ0K6vKf5pc2PXFATnxf7hOB1eCliWEH+/9nCnGrhA+nmfFOgo2v4q4PWfR7yjxggOgvbUEKR/rM3Ozl76R2VvKbd0VB2D3RIzcrzCr9f9rujIofJ+d1kaGSf/i9/Fmrlxd3hJLsX6Eftwe29v/9tLsx5tvs3Nzc3lXowxf1gsD/WJa/mrjDPXRlgoRgCLHf5//bbuzFcjcEbsU/SPW7lcbu50wQf36dgHtzfG6GamNARHDh58c/RgupUfIITAXR59JxubY1p7Ppytk9m1zYODzrYL1AVXZluxMW/kpEj0wSnJVXaqNAKXLvh93TvfDJnJY9eZAGrP+bT1Zu3T0Vxu+2T7+Hju+N3R9v5JPkYj9GEixpuX+2INWJ/kJipksDfBm1cuX751bTQoYmNqdIiqxx6209++v/fMZVru+N3///n047Er6b3DGFuie8P/1bw1jMWHwcrGSzhJICvl7N9/MYXRG5diR6uo+jPXPJ9trq6ubR65KJf2N1bvE1uebN/GBeXq8O5pi9jZeQLkoAJDQeBSGRP4WInDRtYXdl8eH216xrC6e5zbmtu/6nqUN75VPI1Ru2YgxSxqLbC0wIAjAXAUlCsglLY2XCgLxJpvqlcPt1/+9tq9MvvXbVfCe+FTRn2ygQK0CHotD5wM+gqw7sqDfESJe7DqoXrgY5u99Hrh0tr9ey7Sf7mueO4wzg3xgGCoCpANc27MN8BMsgHcUI/LSDhfnrMP+pzb8H3dpd1LV//+/O3RQTd2BRrUGqh7yZIpFlT5AgBOigNH7/rKtvFgbffNm9e3fTbOLhAbGw+6+8dLWwcxKQDoqKAFnDhwhbionydWXFZ9f3r4refjPvXBrXiRbON0yfUrmMZtkNqA2CYFF1Pn67dXdhdW/ryde77vWufx/626xrGwsXDfg3jPixyH0YMPLYCzyYITnDVXpN23uaUDP0qcrtx/t721/8rPARa8FOB5tFyZCwRnX/VQHLjyc//zQ9ibLS9IvPbsY8EV9NyLaJO4UHBrQ3BeSJhbOuwnAUeeq7u3uz+3V4nO6y4U3IoH7i9uID19OpfLLe0RPgNz25uzq5sLqwvPDmKiayy4KD8XA06+3Y8LW7kt4mT/6PQvZ+BePbi34FrubpwXhsAhfs4AOScCRWwMOMp6tbK2tnny8YWbIr3eXJldOM15ieeL7X7IWMHMCwAEWKtqgnmCQaYUsE8IBn4txs9Rzf/679O3uePu26Wl//S88fdHe3t7T5/PERur44CrBjyNYIPFPVnn4cCfOsgHfgDVsBhS9l1l23vh2qgHbnZt468fnx/NbT3Y8ELHQlw26Ax5xbO//jAP9MGEFpyVqJWv//jNCFFsbE0VXW+W237u/vPsaj92uR5k6dml2YWF2UtE3FjWMLbyhzcWFxf/EESHpEzCd94+mnXr7IWKse193QsNHufmtv50f3V19Sqxd7z30k0HVl89+DYu+PHDic1mf+vTfwR00AcXSNNp9lZ/svbMSGi4tYyQ+G7PtYATr1g9Prn36bfT7aOnt30Pc88OH8weUOEsnyN/vAPXpH6aHixw+B/hCi02E043Dva3t0++df/ZP9h3a5tcbuuT55tXb8f91LW3MzGSaE3qFzi40nD0HSu+i24T3Q6xcNUN+CvbOT+I/eaB24hLol0ajl6S7X41fwUqDemAI6RK/QpteagscpwzGNzIzzLvv+0XiR+vrl3azcaPPwWUJr/sseV6ZRRR/KI62I5IFX9wDWLxljm0MipW6fpfe+Uxa+3vrurllvZ75t/+Ns52EXnkU2nt61s31tuBH3F+4zUfKM0z0jfXlneCMzihg8wgFV5trKxsEp7+PSd0niTH6Zs1A11LWjy8Kwa7C3zV+yRawf4cnbYbwfjLjLdflVbanawp2ES2M/boKh9c4UploNlf0nexZBt0laIVBJePSbTPQUWgl0la4F+1PlcMMFulq0E43DkGg2NIKwT9oA2JaNANUKC1VTDaK+fe6xVCQR/mUhvS0nLfEnTIIgVgG0DRvKAdjAIwoiFAew/Es6qxDKkV8BK0lfz6jU81IBOFk7Ph+gM8AwO2MJQxXP0UxHeCdsjXIAYNNyXmodVU3gyyLp30emafWIADEjSVIIz68Vnw8RlwyESJ6+ZMQ0In+ImDA0ogK2YhgQuAkac6yW/NT5eANS3VAK0u3Rr5Z90CJU6zgJVLmNGnc1KxClRaNsQdsTZSSB4eFpeAqoe2ktwG6RFXAW2wCpmDHuBr2oA9LcgrMZuwTTRLwP1htaKrwaCVt6AGqWgBH2XY0s9HKjiaTsH5tlANpgScCUfQKnAhXQvfcDk5kVnAwmgGfjg0ZADH15RaA2IdleA6P82wgArrFVgs8+AFZEQtpYH+Qy4nthNazgIKx7XgfPZsfX9IDbhY4EsgGq2a0KSVnAXBKA2IcRwSkih4TMx1fuAX6u1EvF2ekAEwKnJbBR2+ZJEisA4Klq4lkTy52MALbbgxy2MOIiDRIVs4Ca7Bw2GTkwxjayFuQDZQt5VpIqwTobBF18+rd1IXwiYja3d0BWd5yDCut6AJXqLMyF3MccS5fAOx8Oimb9nChkrMkBwL5SO0cQ5/l2Zhmaaq6LxvNsRlOciiAd+GsyWJgPeKjEkZgahBBkU76Bamelh6pqMDFxQyOkdWa+IUE2uU1mnCio4ag5tKhd6BKSCGopYQj1joNCZGVyyVkZ04CtrB4ivhKz4qZmZfQjZAZgQni8ojitR6Fz1GQYa3EaSGZT6e9ArqZ/OYzq7cq+njqh7NK10T/bKCeZRQi+r/0C04O0l5Yz1FRNpk05mXYWZw+l1Jhb6aFo1yCe0NUxpmjzEd09OjcBt51BLGhFS74oBrUWnmf27e/BHwZKpiZauYDeI0ZitoijPiOlp8GSMusoozcFpsE05g3pP1tmne2Rn+npbNTq+g4ozHweWuMlxJoKRUMeGdZ2EfNUBtV8tEtaAKPM/Tg1PU3md4nlR1pkPULKzTyuSxB73oOLZAROOZq4UNIJK6ZvTmHcd5OdhC+oRxap35SkMJc4dNBhcDydI4I4EUTh9cT2WF9q7T3qFk4hCcXdRFNTRD4EvwFsX+ZVMZb1M1foI/XWhHFoj24HiQR5E3V+DR8gE14ie6BuhqeJPW20qUWnznDegtLkf457TAMHilL4SHLQRFHY+OarQjNn4LbW9/ayNcOjxbDTvcYvypVS9S4PO2tMCWwnMmUiwWhXB30CxJIZrYHGfEc0Ri2PpDRmXaUxWJiiOHMb05rr6dkVgJDSWCVZVHB/NkVEHAaCIXPDSKEtl6uPdvjq9vZxSmdx4V7ZYxOPMpc/fXh+soL2lj+auzQ6NUud6KsKTCJPo2RFeJaPKTebbkn2R494frMzM3v4OdzPDQKE4qmXbE8St8YzJ9OyOxExWIM2mJ6bXYX/0jIm/AK9qP+4dGPa7UGC4qYpLmpPo2JLMQHe44yVjuh4UDPqDtPEkODo36KcZ2dFy+MyZRDUyWCFB6p3861LtWQzujJsO0vh4cGhX9a6kcu9IeRXLMSYL0I1+sVyq8IA5JJfnKTay0wd8W4l49jvieEdkh0R49XLyzjJzKQf7sHRpVjiqEhE7z3PuOMnY1wuun0srJhw9VNNvhG0+fhh+z5aqrhjRTp6Iig01yzkgVpzh8VLS0hA6N5OyQPGdqMkPOj5qKVKsqJtZPp+VswktCillKpilM5yuJH7TpOVzt/F3hTL7VCD3u7TxE6eZ5LUyrGcmpB0y6Uy9GxsoI4ii5hjuQKUEqWqWpzi0mi9W2dmFMO6OMIBuGNplr4SXDsvNJHugaThwpMxV2bE+lMY5Bfh5kA6Jlxqk2BZILFzFN8WSRqTjaBR8PjSdRYQ2mbkuSKAhqwD9wgiAUJanFWEZBSv5o4/FJLEqyVmq5KRw7JINxyZbzwmeVZRhRLpEj4t2PiTDs32rR1i4KUTaJAAAAAElFTkSuQmCC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The Atom showing Electrons, Neutrons and Prot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1505166"/>
            <a:ext cx="4068943" cy="417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Chlorine is almost happy.  It will hook up with almost any atom to get one more electron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Image result for chlorine ato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gardenandplate.com/images/molecules/elements/chlorineele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5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-381000"/>
            <a:ext cx="5029200" cy="6705600"/>
          </a:xfrm>
        </p:spPr>
      </p:pic>
    </p:spTree>
    <p:extLst>
      <p:ext uri="{BB962C8B-B14F-4D97-AF65-F5344CB8AC3E}">
        <p14:creationId xmlns:p14="http://schemas.microsoft.com/office/powerpoint/2010/main" val="330981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170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Groups on the Periodic Table…17</vt:lpstr>
      <vt:lpstr>PowerPoint Presentation</vt:lpstr>
      <vt:lpstr>PowerPoint Presentation</vt:lpstr>
      <vt:lpstr>ATOMS are happy if they have 8 electrons in their outside shell</vt:lpstr>
      <vt:lpstr>Atoms are unhappy if they do not have 8 electrons in their outside shell</vt:lpstr>
      <vt:lpstr>Sodium is miserable. Why?</vt:lpstr>
      <vt:lpstr>Chlorine is almost happy.  It will hook up with almost any atom to get one more electron</vt:lpstr>
      <vt:lpstr>PowerPoint Presentation</vt:lpstr>
      <vt:lpstr>KEY…17</vt:lpstr>
      <vt:lpstr>PowerPoint Presentation</vt:lpstr>
      <vt:lpstr>PowerPoint Presentation</vt:lpstr>
      <vt:lpstr>PowerPoint Presentation</vt:lpstr>
      <vt:lpstr>Mrsmarcelloscience2017.weebly.com </vt:lpstr>
      <vt:lpstr>PowerPoint Presentation</vt:lpstr>
      <vt:lpstr>Alkali Metals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Marcello, Anna S.</dc:creator>
  <cp:lastModifiedBy>Marcello, Anna S.</cp:lastModifiedBy>
  <cp:revision>1</cp:revision>
  <dcterms:created xsi:type="dcterms:W3CDTF">2017-10-01T23:40:23Z</dcterms:created>
  <dcterms:modified xsi:type="dcterms:W3CDTF">2017-10-01T23:41:52Z</dcterms:modified>
</cp:coreProperties>
</file>