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13A4-B494-4B5C-BC29-480AF018718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52C0-F787-43DF-B561-ADE289E9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1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13A4-B494-4B5C-BC29-480AF018718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52C0-F787-43DF-B561-ADE289E9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0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13A4-B494-4B5C-BC29-480AF018718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52C0-F787-43DF-B561-ADE289E9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5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13A4-B494-4B5C-BC29-480AF018718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52C0-F787-43DF-B561-ADE289E9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0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13A4-B494-4B5C-BC29-480AF018718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52C0-F787-43DF-B561-ADE289E9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5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13A4-B494-4B5C-BC29-480AF018718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52C0-F787-43DF-B561-ADE289E9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7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13A4-B494-4B5C-BC29-480AF018718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52C0-F787-43DF-B561-ADE289E9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1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13A4-B494-4B5C-BC29-480AF018718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52C0-F787-43DF-B561-ADE289E9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6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13A4-B494-4B5C-BC29-480AF018718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52C0-F787-43DF-B561-ADE289E9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7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13A4-B494-4B5C-BC29-480AF018718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52C0-F787-43DF-B561-ADE289E9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0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13A4-B494-4B5C-BC29-480AF018718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52C0-F787-43DF-B561-ADE289E9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813A4-B494-4B5C-BC29-480AF018718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152C0-F787-43DF-B561-ADE289E9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9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lasszone.com/books/earth_science/terc/content/investigations/es2903/es2903page03.cf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2902/es2902page01.cfm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humbs.dreamstime.com/z/cell-phones-evolution-vector-illustration-36164984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layer.discoveryeducation.com/index.cfm?guidAssetId=496FEF10-E97C-487A-A088-2783B54C6A4E&amp;blnFromSearch=1&amp;productcode=DSC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layer.discoveryeducation.com/index.cfm?guidAssetId=496FEF10-E97C-487A-A088-2783B54C6A4E&amp;blnFromSearch=1&amp;productcode=DSC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lasszone.com/books/earth_science/terc/content/investigations/es2903/es2903page03.cf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Rocks Create a Timeline… 42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419600" y="1676400"/>
            <a:ext cx="0" cy="5181600"/>
          </a:xfrm>
          <a:prstGeom prst="line">
            <a:avLst/>
          </a:prstGeom>
          <a:ln w="762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Disturbed Layers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2532" name="Picture 4" descr="Anticline (left) and syncline (right) in isoclinal fold in metamorphic rock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19201"/>
            <a:ext cx="28575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rumpled folds in sha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1"/>
            <a:ext cx="3333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2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7"/>
          <p:cNvSpPr>
            <a:spLocks noChangeShapeType="1"/>
          </p:cNvSpPr>
          <p:nvPr/>
        </p:nvSpPr>
        <p:spPr bwMode="auto">
          <a:xfrm>
            <a:off x="53101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28601"/>
            <a:ext cx="33289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>
                <a:hlinkClick r:id="rId2"/>
              </a:rPr>
              <a:t>Law</a:t>
            </a:r>
            <a:r>
              <a:rPr lang="en-US" sz="3600" dirty="0"/>
              <a:t> of horizontality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1" y="228600"/>
            <a:ext cx="5638799" cy="4525962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dirty="0"/>
              <a:t>All sedimentary rocks are deposited flat initially.</a:t>
            </a:r>
          </a:p>
          <a:p>
            <a:pPr marL="457200" lvl="1" indent="0">
              <a:buNone/>
            </a:pPr>
            <a:r>
              <a:rPr lang="en-US" sz="3200" dirty="0"/>
              <a:t>If you find them at an angle, they have been moved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676" y="2238374"/>
            <a:ext cx="4191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EDIANIM.GIF (205851 bytes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1"/>
            <a:ext cx="294798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05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36700" y="152401"/>
            <a:ext cx="38735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/>
              <a:t>Law of Cross cutting relationship</a:t>
            </a:r>
          </a:p>
          <a:p>
            <a:pPr marL="0" indent="0">
              <a:buNone/>
            </a:pPr>
            <a:endParaRPr lang="en-US" sz="4000" dirty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87987" y="152401"/>
            <a:ext cx="5029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/>
              <a:t>Igneous rock is younger than the layers it cuts through</a:t>
            </a: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410200" y="-381000"/>
            <a:ext cx="0" cy="723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AutoShape 2" descr="https://www.windows2universe.org/earth/geology/images/batholith.gif"/>
          <p:cNvSpPr>
            <a:spLocks noChangeAspect="1" noChangeArrowheads="1"/>
          </p:cNvSpPr>
          <p:nvPr/>
        </p:nvSpPr>
        <p:spPr bwMode="auto">
          <a:xfrm>
            <a:off x="1679576" y="-1790700"/>
            <a:ext cx="4733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windows2universe.org/earth/geology/images/batholith.gif"/>
          <p:cNvSpPr>
            <a:spLocks noChangeAspect="1" noChangeArrowheads="1"/>
          </p:cNvSpPr>
          <p:nvPr/>
        </p:nvSpPr>
        <p:spPr bwMode="auto">
          <a:xfrm>
            <a:off x="1831976" y="-1638300"/>
            <a:ext cx="4733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mountainvisions.com/%7ETakeAHike/alplake/media/idbat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1366838"/>
            <a:ext cx="4733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reeform 3"/>
          <p:cNvSpPr/>
          <p:nvPr/>
        </p:nvSpPr>
        <p:spPr>
          <a:xfrm>
            <a:off x="1987551" y="1184275"/>
            <a:ext cx="8589963" cy="3105150"/>
          </a:xfrm>
          <a:custGeom>
            <a:avLst/>
            <a:gdLst>
              <a:gd name="connsiteX0" fmla="*/ 0 w 8590209"/>
              <a:gd name="connsiteY0" fmla="*/ 3103809 h 3103809"/>
              <a:gd name="connsiteX1" fmla="*/ 2318198 w 8590209"/>
              <a:gd name="connsiteY1" fmla="*/ 1442434 h 3103809"/>
              <a:gd name="connsiteX2" fmla="*/ 6143223 w 8590209"/>
              <a:gd name="connsiteY2" fmla="*/ 1403798 h 3103809"/>
              <a:gd name="connsiteX3" fmla="*/ 8190964 w 8590209"/>
              <a:gd name="connsiteY3" fmla="*/ 296214 h 3103809"/>
              <a:gd name="connsiteX4" fmla="*/ 8538693 w 8590209"/>
              <a:gd name="connsiteY4" fmla="*/ 0 h 310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0209" h="3103809">
                <a:moveTo>
                  <a:pt x="0" y="3103809"/>
                </a:moveTo>
                <a:cubicBezTo>
                  <a:pt x="647164" y="2414789"/>
                  <a:pt x="1294328" y="1725769"/>
                  <a:pt x="2318198" y="1442434"/>
                </a:cubicBezTo>
                <a:cubicBezTo>
                  <a:pt x="3342068" y="1159099"/>
                  <a:pt x="5164429" y="1594835"/>
                  <a:pt x="6143223" y="1403798"/>
                </a:cubicBezTo>
                <a:cubicBezTo>
                  <a:pt x="7122017" y="1212761"/>
                  <a:pt x="7791719" y="530180"/>
                  <a:pt x="8190964" y="296214"/>
                </a:cubicBezTo>
                <a:cubicBezTo>
                  <a:pt x="8590209" y="62248"/>
                  <a:pt x="8564451" y="31124"/>
                  <a:pt x="8538693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28801" y="2438401"/>
            <a:ext cx="8589963" cy="3103563"/>
          </a:xfrm>
          <a:custGeom>
            <a:avLst/>
            <a:gdLst>
              <a:gd name="connsiteX0" fmla="*/ 0 w 8590209"/>
              <a:gd name="connsiteY0" fmla="*/ 3103809 h 3103809"/>
              <a:gd name="connsiteX1" fmla="*/ 2318198 w 8590209"/>
              <a:gd name="connsiteY1" fmla="*/ 1442434 h 3103809"/>
              <a:gd name="connsiteX2" fmla="*/ 6143223 w 8590209"/>
              <a:gd name="connsiteY2" fmla="*/ 1403798 h 3103809"/>
              <a:gd name="connsiteX3" fmla="*/ 8190964 w 8590209"/>
              <a:gd name="connsiteY3" fmla="*/ 296214 h 3103809"/>
              <a:gd name="connsiteX4" fmla="*/ 8538693 w 8590209"/>
              <a:gd name="connsiteY4" fmla="*/ 0 h 310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0209" h="3103809">
                <a:moveTo>
                  <a:pt x="0" y="3103809"/>
                </a:moveTo>
                <a:cubicBezTo>
                  <a:pt x="647164" y="2414789"/>
                  <a:pt x="1294328" y="1725769"/>
                  <a:pt x="2318198" y="1442434"/>
                </a:cubicBezTo>
                <a:cubicBezTo>
                  <a:pt x="3342068" y="1159099"/>
                  <a:pt x="5164429" y="1594835"/>
                  <a:pt x="6143223" y="1403798"/>
                </a:cubicBezTo>
                <a:cubicBezTo>
                  <a:pt x="7122017" y="1212761"/>
                  <a:pt x="7791719" y="530180"/>
                  <a:pt x="8190964" y="296214"/>
                </a:cubicBezTo>
                <a:cubicBezTo>
                  <a:pt x="8590209" y="62248"/>
                  <a:pt x="8564451" y="31124"/>
                  <a:pt x="8538693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16075" y="3365500"/>
            <a:ext cx="8707438" cy="2916238"/>
          </a:xfrm>
          <a:custGeom>
            <a:avLst/>
            <a:gdLst>
              <a:gd name="connsiteX0" fmla="*/ 0 w 8706678"/>
              <a:gd name="connsiteY0" fmla="*/ 2915478 h 2915478"/>
              <a:gd name="connsiteX1" fmla="*/ 3034748 w 8706678"/>
              <a:gd name="connsiteY1" fmla="*/ 927652 h 2915478"/>
              <a:gd name="connsiteX2" fmla="*/ 6732105 w 8706678"/>
              <a:gd name="connsiteY2" fmla="*/ 1391478 h 2915478"/>
              <a:gd name="connsiteX3" fmla="*/ 8693426 w 8706678"/>
              <a:gd name="connsiteY3" fmla="*/ 13252 h 2915478"/>
              <a:gd name="connsiteX4" fmla="*/ 8693426 w 8706678"/>
              <a:gd name="connsiteY4" fmla="*/ 13252 h 2915478"/>
              <a:gd name="connsiteX5" fmla="*/ 8706678 w 8706678"/>
              <a:gd name="connsiteY5" fmla="*/ 0 h 291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6678" h="2915478">
                <a:moveTo>
                  <a:pt x="0" y="2915478"/>
                </a:moveTo>
                <a:cubicBezTo>
                  <a:pt x="956365" y="2048565"/>
                  <a:pt x="1912730" y="1181652"/>
                  <a:pt x="3034748" y="927652"/>
                </a:cubicBezTo>
                <a:cubicBezTo>
                  <a:pt x="4156766" y="673652"/>
                  <a:pt x="5788992" y="1543878"/>
                  <a:pt x="6732105" y="1391478"/>
                </a:cubicBezTo>
                <a:cubicBezTo>
                  <a:pt x="7675218" y="1239078"/>
                  <a:pt x="8693426" y="13252"/>
                  <a:pt x="8693426" y="13252"/>
                </a:cubicBezTo>
                <a:lnTo>
                  <a:pt x="8693426" y="13252"/>
                </a:lnTo>
                <a:lnTo>
                  <a:pt x="8706678" y="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55788" y="4645026"/>
            <a:ext cx="9021762" cy="2233613"/>
          </a:xfrm>
          <a:custGeom>
            <a:avLst/>
            <a:gdLst>
              <a:gd name="connsiteX0" fmla="*/ 0 w 9022522"/>
              <a:gd name="connsiteY0" fmla="*/ 2232991 h 2232991"/>
              <a:gd name="connsiteX1" fmla="*/ 3273287 w 9022522"/>
              <a:gd name="connsiteY1" fmla="*/ 258417 h 2232991"/>
              <a:gd name="connsiteX2" fmla="*/ 6042992 w 9022522"/>
              <a:gd name="connsiteY2" fmla="*/ 682487 h 2232991"/>
              <a:gd name="connsiteX3" fmla="*/ 8600661 w 9022522"/>
              <a:gd name="connsiteY3" fmla="*/ 404191 h 2232991"/>
              <a:gd name="connsiteX4" fmla="*/ 8574157 w 9022522"/>
              <a:gd name="connsiteY4" fmla="*/ 404191 h 2232991"/>
              <a:gd name="connsiteX5" fmla="*/ 8640418 w 9022522"/>
              <a:gd name="connsiteY5" fmla="*/ 390939 h 223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22522" h="2232991">
                <a:moveTo>
                  <a:pt x="0" y="2232991"/>
                </a:moveTo>
                <a:cubicBezTo>
                  <a:pt x="1133061" y="1374912"/>
                  <a:pt x="2266122" y="516834"/>
                  <a:pt x="3273287" y="258417"/>
                </a:cubicBezTo>
                <a:cubicBezTo>
                  <a:pt x="4280452" y="0"/>
                  <a:pt x="5155096" y="658191"/>
                  <a:pt x="6042992" y="682487"/>
                </a:cubicBezTo>
                <a:cubicBezTo>
                  <a:pt x="6930888" y="706783"/>
                  <a:pt x="8178800" y="450574"/>
                  <a:pt x="8600661" y="404191"/>
                </a:cubicBezTo>
                <a:cubicBezTo>
                  <a:pt x="9022522" y="357808"/>
                  <a:pt x="8567531" y="406400"/>
                  <a:pt x="8574157" y="404191"/>
                </a:cubicBezTo>
                <a:cubicBezTo>
                  <a:pt x="8580783" y="401982"/>
                  <a:pt x="8610600" y="396460"/>
                  <a:pt x="8640418" y="39093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784725" y="2346325"/>
            <a:ext cx="3841750" cy="4451350"/>
          </a:xfrm>
          <a:custGeom>
            <a:avLst/>
            <a:gdLst>
              <a:gd name="connsiteX0" fmla="*/ 0 w 3843130"/>
              <a:gd name="connsiteY0" fmla="*/ 4439478 h 4452730"/>
              <a:gd name="connsiteX1" fmla="*/ 2729948 w 3843130"/>
              <a:gd name="connsiteY1" fmla="*/ 291548 h 4452730"/>
              <a:gd name="connsiteX2" fmla="*/ 2597426 w 3843130"/>
              <a:gd name="connsiteY2" fmla="*/ 2690191 h 4452730"/>
              <a:gd name="connsiteX3" fmla="*/ 3843130 w 3843130"/>
              <a:gd name="connsiteY3" fmla="*/ 4452730 h 445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130" h="4452730">
                <a:moveTo>
                  <a:pt x="0" y="4439478"/>
                </a:moveTo>
                <a:cubicBezTo>
                  <a:pt x="1148522" y="2511287"/>
                  <a:pt x="2297044" y="583096"/>
                  <a:pt x="2729948" y="291548"/>
                </a:cubicBezTo>
                <a:cubicBezTo>
                  <a:pt x="3162852" y="0"/>
                  <a:pt x="2411896" y="1996661"/>
                  <a:pt x="2597426" y="2690191"/>
                </a:cubicBezTo>
                <a:cubicBezTo>
                  <a:pt x="2782956" y="3383721"/>
                  <a:pt x="3313043" y="3918225"/>
                  <a:pt x="3843130" y="4452730"/>
                </a:cubicBezTo>
              </a:path>
            </a:pathLst>
          </a:custGeom>
          <a:solidFill>
            <a:srgbClr val="FF5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1816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Youngest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5800" y="541020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Oldest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08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reeform 3"/>
          <p:cNvSpPr/>
          <p:nvPr/>
        </p:nvSpPr>
        <p:spPr>
          <a:xfrm>
            <a:off x="1987551" y="1184275"/>
            <a:ext cx="8589963" cy="3105150"/>
          </a:xfrm>
          <a:custGeom>
            <a:avLst/>
            <a:gdLst>
              <a:gd name="connsiteX0" fmla="*/ 0 w 8590209"/>
              <a:gd name="connsiteY0" fmla="*/ 3103809 h 3103809"/>
              <a:gd name="connsiteX1" fmla="*/ 2318198 w 8590209"/>
              <a:gd name="connsiteY1" fmla="*/ 1442434 h 3103809"/>
              <a:gd name="connsiteX2" fmla="*/ 6143223 w 8590209"/>
              <a:gd name="connsiteY2" fmla="*/ 1403798 h 3103809"/>
              <a:gd name="connsiteX3" fmla="*/ 8190964 w 8590209"/>
              <a:gd name="connsiteY3" fmla="*/ 296214 h 3103809"/>
              <a:gd name="connsiteX4" fmla="*/ 8538693 w 8590209"/>
              <a:gd name="connsiteY4" fmla="*/ 0 h 310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0209" h="3103809">
                <a:moveTo>
                  <a:pt x="0" y="3103809"/>
                </a:moveTo>
                <a:cubicBezTo>
                  <a:pt x="647164" y="2414789"/>
                  <a:pt x="1294328" y="1725769"/>
                  <a:pt x="2318198" y="1442434"/>
                </a:cubicBezTo>
                <a:cubicBezTo>
                  <a:pt x="3342068" y="1159099"/>
                  <a:pt x="5164429" y="1594835"/>
                  <a:pt x="6143223" y="1403798"/>
                </a:cubicBezTo>
                <a:cubicBezTo>
                  <a:pt x="7122017" y="1212761"/>
                  <a:pt x="7791719" y="530180"/>
                  <a:pt x="8190964" y="296214"/>
                </a:cubicBezTo>
                <a:cubicBezTo>
                  <a:pt x="8590209" y="62248"/>
                  <a:pt x="8564451" y="31124"/>
                  <a:pt x="8538693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28801" y="2438401"/>
            <a:ext cx="8589963" cy="3103563"/>
          </a:xfrm>
          <a:custGeom>
            <a:avLst/>
            <a:gdLst>
              <a:gd name="connsiteX0" fmla="*/ 0 w 8590209"/>
              <a:gd name="connsiteY0" fmla="*/ 3103809 h 3103809"/>
              <a:gd name="connsiteX1" fmla="*/ 2318198 w 8590209"/>
              <a:gd name="connsiteY1" fmla="*/ 1442434 h 3103809"/>
              <a:gd name="connsiteX2" fmla="*/ 6143223 w 8590209"/>
              <a:gd name="connsiteY2" fmla="*/ 1403798 h 3103809"/>
              <a:gd name="connsiteX3" fmla="*/ 8190964 w 8590209"/>
              <a:gd name="connsiteY3" fmla="*/ 296214 h 3103809"/>
              <a:gd name="connsiteX4" fmla="*/ 8538693 w 8590209"/>
              <a:gd name="connsiteY4" fmla="*/ 0 h 310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0209" h="3103809">
                <a:moveTo>
                  <a:pt x="0" y="3103809"/>
                </a:moveTo>
                <a:cubicBezTo>
                  <a:pt x="647164" y="2414789"/>
                  <a:pt x="1294328" y="1725769"/>
                  <a:pt x="2318198" y="1442434"/>
                </a:cubicBezTo>
                <a:cubicBezTo>
                  <a:pt x="3342068" y="1159099"/>
                  <a:pt x="5164429" y="1594835"/>
                  <a:pt x="6143223" y="1403798"/>
                </a:cubicBezTo>
                <a:cubicBezTo>
                  <a:pt x="7122017" y="1212761"/>
                  <a:pt x="7791719" y="530180"/>
                  <a:pt x="8190964" y="296214"/>
                </a:cubicBezTo>
                <a:cubicBezTo>
                  <a:pt x="8590209" y="62248"/>
                  <a:pt x="8564451" y="31124"/>
                  <a:pt x="8538693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16075" y="3365500"/>
            <a:ext cx="8707438" cy="2916238"/>
          </a:xfrm>
          <a:custGeom>
            <a:avLst/>
            <a:gdLst>
              <a:gd name="connsiteX0" fmla="*/ 0 w 8706678"/>
              <a:gd name="connsiteY0" fmla="*/ 2915478 h 2915478"/>
              <a:gd name="connsiteX1" fmla="*/ 3034748 w 8706678"/>
              <a:gd name="connsiteY1" fmla="*/ 927652 h 2915478"/>
              <a:gd name="connsiteX2" fmla="*/ 6732105 w 8706678"/>
              <a:gd name="connsiteY2" fmla="*/ 1391478 h 2915478"/>
              <a:gd name="connsiteX3" fmla="*/ 8693426 w 8706678"/>
              <a:gd name="connsiteY3" fmla="*/ 13252 h 2915478"/>
              <a:gd name="connsiteX4" fmla="*/ 8693426 w 8706678"/>
              <a:gd name="connsiteY4" fmla="*/ 13252 h 2915478"/>
              <a:gd name="connsiteX5" fmla="*/ 8706678 w 8706678"/>
              <a:gd name="connsiteY5" fmla="*/ 0 h 291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6678" h="2915478">
                <a:moveTo>
                  <a:pt x="0" y="2915478"/>
                </a:moveTo>
                <a:cubicBezTo>
                  <a:pt x="956365" y="2048565"/>
                  <a:pt x="1912730" y="1181652"/>
                  <a:pt x="3034748" y="927652"/>
                </a:cubicBezTo>
                <a:cubicBezTo>
                  <a:pt x="4156766" y="673652"/>
                  <a:pt x="5788992" y="1543878"/>
                  <a:pt x="6732105" y="1391478"/>
                </a:cubicBezTo>
                <a:cubicBezTo>
                  <a:pt x="7675218" y="1239078"/>
                  <a:pt x="8693426" y="13252"/>
                  <a:pt x="8693426" y="13252"/>
                </a:cubicBezTo>
                <a:lnTo>
                  <a:pt x="8693426" y="13252"/>
                </a:lnTo>
                <a:lnTo>
                  <a:pt x="8706678" y="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55788" y="4645026"/>
            <a:ext cx="9021762" cy="2233613"/>
          </a:xfrm>
          <a:custGeom>
            <a:avLst/>
            <a:gdLst>
              <a:gd name="connsiteX0" fmla="*/ 0 w 9022522"/>
              <a:gd name="connsiteY0" fmla="*/ 2232991 h 2232991"/>
              <a:gd name="connsiteX1" fmla="*/ 3273287 w 9022522"/>
              <a:gd name="connsiteY1" fmla="*/ 258417 h 2232991"/>
              <a:gd name="connsiteX2" fmla="*/ 6042992 w 9022522"/>
              <a:gd name="connsiteY2" fmla="*/ 682487 h 2232991"/>
              <a:gd name="connsiteX3" fmla="*/ 8600661 w 9022522"/>
              <a:gd name="connsiteY3" fmla="*/ 404191 h 2232991"/>
              <a:gd name="connsiteX4" fmla="*/ 8574157 w 9022522"/>
              <a:gd name="connsiteY4" fmla="*/ 404191 h 2232991"/>
              <a:gd name="connsiteX5" fmla="*/ 8640418 w 9022522"/>
              <a:gd name="connsiteY5" fmla="*/ 390939 h 223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22522" h="2232991">
                <a:moveTo>
                  <a:pt x="0" y="2232991"/>
                </a:moveTo>
                <a:cubicBezTo>
                  <a:pt x="1133061" y="1374912"/>
                  <a:pt x="2266122" y="516834"/>
                  <a:pt x="3273287" y="258417"/>
                </a:cubicBezTo>
                <a:cubicBezTo>
                  <a:pt x="4280452" y="0"/>
                  <a:pt x="5155096" y="658191"/>
                  <a:pt x="6042992" y="682487"/>
                </a:cubicBezTo>
                <a:cubicBezTo>
                  <a:pt x="6930888" y="706783"/>
                  <a:pt x="8178800" y="450574"/>
                  <a:pt x="8600661" y="404191"/>
                </a:cubicBezTo>
                <a:cubicBezTo>
                  <a:pt x="9022522" y="357808"/>
                  <a:pt x="8567531" y="406400"/>
                  <a:pt x="8574157" y="404191"/>
                </a:cubicBezTo>
                <a:cubicBezTo>
                  <a:pt x="8580783" y="401982"/>
                  <a:pt x="8610600" y="396460"/>
                  <a:pt x="8640418" y="39093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0" y="54864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oldest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274320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youngest</a:t>
            </a:r>
            <a:endParaRPr lang="en-US" sz="3200" dirty="0"/>
          </a:p>
        </p:txBody>
      </p:sp>
      <p:sp>
        <p:nvSpPr>
          <p:cNvPr id="15" name="Freeform 14"/>
          <p:cNvSpPr/>
          <p:nvPr/>
        </p:nvSpPr>
        <p:spPr>
          <a:xfrm>
            <a:off x="4784725" y="3733800"/>
            <a:ext cx="3841750" cy="3063875"/>
          </a:xfrm>
          <a:custGeom>
            <a:avLst/>
            <a:gdLst>
              <a:gd name="connsiteX0" fmla="*/ 0 w 3843130"/>
              <a:gd name="connsiteY0" fmla="*/ 4439478 h 4452730"/>
              <a:gd name="connsiteX1" fmla="*/ 2729948 w 3843130"/>
              <a:gd name="connsiteY1" fmla="*/ 291548 h 4452730"/>
              <a:gd name="connsiteX2" fmla="*/ 2597426 w 3843130"/>
              <a:gd name="connsiteY2" fmla="*/ 2690191 h 4452730"/>
              <a:gd name="connsiteX3" fmla="*/ 3843130 w 3843130"/>
              <a:gd name="connsiteY3" fmla="*/ 4452730 h 445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130" h="4452730">
                <a:moveTo>
                  <a:pt x="0" y="4439478"/>
                </a:moveTo>
                <a:cubicBezTo>
                  <a:pt x="1148522" y="2511287"/>
                  <a:pt x="2297044" y="583096"/>
                  <a:pt x="2729948" y="291548"/>
                </a:cubicBezTo>
                <a:cubicBezTo>
                  <a:pt x="3162852" y="0"/>
                  <a:pt x="2411896" y="1996661"/>
                  <a:pt x="2597426" y="2690191"/>
                </a:cubicBezTo>
                <a:cubicBezTo>
                  <a:pt x="2782956" y="3383721"/>
                  <a:pt x="3313043" y="3918225"/>
                  <a:pt x="3843130" y="4452730"/>
                </a:cubicBezTo>
              </a:path>
            </a:pathLst>
          </a:custGeom>
          <a:solidFill>
            <a:srgbClr val="FF5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3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85686" y="274639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dirty="0">
                <a:hlinkClick r:id="rId2"/>
              </a:rPr>
              <a:t>Unconformity</a:t>
            </a:r>
            <a:endParaRPr lang="en-US" sz="440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3048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creates a gap in the Earth’s history </a:t>
            </a:r>
          </a:p>
          <a:p>
            <a:pPr eaLnBrk="1" hangingPunct="1">
              <a:buFontTx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Caused by erosion</a:t>
            </a:r>
          </a:p>
          <a:p>
            <a:pPr eaLnBrk="1" hangingPunct="1">
              <a:buFontTx/>
              <a:buNone/>
              <a:defRPr/>
            </a:pPr>
            <a:endParaRPr lang="en-US" sz="4000" dirty="0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 flipH="1">
            <a:off x="5624286" y="152400"/>
            <a:ext cx="14514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981200" y="0"/>
            <a:ext cx="8229600" cy="274638"/>
          </a:xfrm>
        </p:spPr>
        <p:txBody>
          <a:bodyPr anchorCtr="1">
            <a:normAutofit fontScale="90000"/>
          </a:bodyPr>
          <a:lstStyle/>
          <a:p>
            <a:pPr eaLnBrk="1" hangingPunct="1">
              <a:defRPr/>
            </a:pPr>
            <a:endParaRPr lang="en-US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3" name="Picture 4" descr="ichthyoBirth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219201"/>
            <a:ext cx="3429000" cy="1527175"/>
          </a:xfrm>
          <a:noFill/>
        </p:spPr>
      </p:pic>
      <p:pic>
        <p:nvPicPr>
          <p:cNvPr id="25604" name="Picture 6" descr="Ichthy_bir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1981201"/>
            <a:ext cx="4038600" cy="1573213"/>
          </a:xfr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228600"/>
            <a:ext cx="4038600" cy="3505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Fossils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096000" y="228600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Imprints or remains of ORGANISMS that were once alive</a:t>
            </a:r>
          </a:p>
          <a:p>
            <a:pPr>
              <a:defRPr/>
            </a:pP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5867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4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"/>
            <a:ext cx="2971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dirty="0"/>
              <a:t>Index Fossils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228601"/>
            <a:ext cx="533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7030A0"/>
                </a:solidFill>
              </a:rPr>
              <a:t>Organisms that lived during a specific time and are found everywhere</a:t>
            </a:r>
          </a:p>
          <a:p>
            <a:pPr eaLnBrk="1" hangingPunct="1">
              <a:buClr>
                <a:srgbClr val="FF0066"/>
              </a:buClr>
              <a:defRPr/>
            </a:pP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IDENTIFIES THE AGE OF ROCK THEY ARE FOUND IN</a:t>
            </a:r>
          </a:p>
          <a:p>
            <a:pPr eaLnBrk="1" hangingPunct="1">
              <a:buFontTx/>
              <a:buNone/>
              <a:defRPr/>
            </a:pPr>
            <a:endParaRPr lang="en-US" sz="2400" dirty="0">
              <a:solidFill>
                <a:srgbClr val="6600FF"/>
              </a:solidFill>
            </a:endParaRPr>
          </a:p>
        </p:txBody>
      </p:sp>
      <p:pic>
        <p:nvPicPr>
          <p:cNvPr id="31751" name="Picture 3" descr="trilob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2387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981200" y="3657601"/>
            <a:ext cx="3505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/>
              <a:t>Ex. Trilobite</a:t>
            </a:r>
            <a:endParaRPr lang="en-US" sz="3800" dirty="0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5105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7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ell phones evolution">
            <a:hlinkClick r:id="rId2" tooltip="Download Cell Phones Evolution Stock Images - Image: 3616498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7004" y="-304800"/>
            <a:ext cx="791999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9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Using Superposition</a:t>
            </a:r>
          </a:p>
        </p:txBody>
      </p:sp>
      <p:sp>
        <p:nvSpPr>
          <p:cNvPr id="33795" name="Text Placeholder 7"/>
          <p:cNvSpPr>
            <a:spLocks noGrp="1"/>
          </p:cNvSpPr>
          <p:nvPr>
            <p:ph type="body" idx="4294967295"/>
          </p:nvPr>
        </p:nvSpPr>
        <p:spPr>
          <a:xfrm>
            <a:off x="1905000" y="838201"/>
            <a:ext cx="3810000" cy="696913"/>
          </a:xfrm>
        </p:spPr>
        <p:txBody>
          <a:bodyPr anchor="b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Remember the aging of layers</a:t>
            </a:r>
          </a:p>
        </p:txBody>
      </p:sp>
      <p:pic>
        <p:nvPicPr>
          <p:cNvPr id="33796" name="Content Placeholder 6" descr="L8D2_clip_image002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240" y="1859280"/>
            <a:ext cx="4114800" cy="4038600"/>
          </a:xfrm>
        </p:spPr>
      </p:pic>
      <p:sp>
        <p:nvSpPr>
          <p:cNvPr id="3379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6111241" y="887890"/>
            <a:ext cx="4041775" cy="639762"/>
          </a:xfrm>
        </p:spPr>
        <p:txBody>
          <a:bodyPr anchor="b"/>
          <a:lstStyle/>
          <a:p>
            <a:pPr marL="0" indent="0">
              <a:lnSpc>
                <a:spcPct val="80000"/>
              </a:lnSpc>
              <a:buNone/>
            </a:pPr>
            <a:r>
              <a:rPr lang="en-US" sz="2200" b="1" dirty="0"/>
              <a:t>Fossils of similar age will be found in the same layer</a:t>
            </a:r>
          </a:p>
        </p:txBody>
      </p:sp>
      <p:pic>
        <p:nvPicPr>
          <p:cNvPr id="33798" name="Content Placeholder 5" descr="layer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1" y="1828801"/>
            <a:ext cx="4041775" cy="3992563"/>
          </a:xfrm>
        </p:spPr>
      </p:pic>
    </p:spTree>
    <p:extLst>
      <p:ext uri="{BB962C8B-B14F-4D97-AF65-F5344CB8AC3E}">
        <p14:creationId xmlns:p14="http://schemas.microsoft.com/office/powerpoint/2010/main" val="40075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86106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19600" y="152400"/>
            <a:ext cx="57912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4" descr="index_fossil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0"/>
            <a:ext cx="7786688" cy="6148388"/>
          </a:xfrm>
          <a:noFill/>
        </p:spPr>
      </p:pic>
    </p:spTree>
    <p:extLst>
      <p:ext uri="{BB962C8B-B14F-4D97-AF65-F5344CB8AC3E}">
        <p14:creationId xmlns:p14="http://schemas.microsoft.com/office/powerpoint/2010/main" val="32302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82562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/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-76200"/>
            <a:ext cx="4495800" cy="559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dirty="0">
                <a:hlinkClick r:id="rId2"/>
              </a:rPr>
              <a:t>Relative age</a:t>
            </a:r>
            <a:r>
              <a:rPr lang="en-US" sz="4000" dirty="0">
                <a:hlinkClick r:id="rId2"/>
              </a:rPr>
              <a:t> </a:t>
            </a:r>
            <a:endParaRPr lang="en-US" sz="4000" dirty="0"/>
          </a:p>
          <a:p>
            <a:pPr eaLnBrk="1" hangingPunct="1"/>
            <a:endParaRPr lang="en-US" sz="4000" dirty="0"/>
          </a:p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29200" y="-76200"/>
            <a:ext cx="5562600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Comparing something’s age to something else.</a:t>
            </a:r>
          </a:p>
          <a:p>
            <a:pPr lvl="1" eaLnBrk="1" hangingPunct="1"/>
            <a:r>
              <a:rPr lang="en-US" sz="2800" dirty="0"/>
              <a:t>Ex: The Himalayas are younger than the Alps.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5029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762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Sedimentary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19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981200" y="3184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Relative Age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4294967295"/>
          </p:nvPr>
        </p:nvSpPr>
        <p:spPr>
          <a:xfrm>
            <a:off x="1981200" y="914401"/>
            <a:ext cx="3429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This guy</a:t>
            </a:r>
          </a:p>
        </p:txBody>
      </p:sp>
      <p:sp>
        <p:nvSpPr>
          <p:cNvPr id="17412" name="Content Placeholder 4"/>
          <p:cNvSpPr>
            <a:spLocks noGrp="1"/>
          </p:cNvSpPr>
          <p:nvPr>
            <p:ph sz="half" idx="4294967295"/>
          </p:nvPr>
        </p:nvSpPr>
        <p:spPr>
          <a:xfrm>
            <a:off x="6800850" y="990601"/>
            <a:ext cx="3429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This Guy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57338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008563" y="1905000"/>
            <a:ext cx="2286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Is</a:t>
            </a:r>
          </a:p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Older</a:t>
            </a:r>
          </a:p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Than</a:t>
            </a:r>
          </a:p>
        </p:txBody>
      </p:sp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6322" y="1557338"/>
            <a:ext cx="3009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52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82562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/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609601"/>
            <a:ext cx="4495800" cy="559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dirty="0">
                <a:hlinkClick r:id="rId2"/>
              </a:rPr>
              <a:t>Absolute</a:t>
            </a:r>
            <a:r>
              <a:rPr lang="en-US" sz="4000" dirty="0">
                <a:hlinkClick r:id="rId2"/>
              </a:rPr>
              <a:t> </a:t>
            </a:r>
            <a:r>
              <a:rPr lang="en-US" sz="4000" b="1" dirty="0">
                <a:hlinkClick r:id="rId2"/>
              </a:rPr>
              <a:t>age</a:t>
            </a:r>
            <a:endParaRPr lang="en-US" sz="4000" b="1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562600" y="0"/>
            <a:ext cx="4648200" cy="6553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Giving a definitive </a:t>
            </a:r>
            <a:r>
              <a:rPr lang="en-US" u="sng" dirty="0" smtClean="0"/>
              <a:t>number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sz="2800" dirty="0"/>
              <a:t>Ex: The Himalayas are 30 million years old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5029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1447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Igneous rock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66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981200" y="3184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Absolute Age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half" idx="4294967295"/>
          </p:nvPr>
        </p:nvSpPr>
        <p:spPr>
          <a:xfrm>
            <a:off x="1974850" y="990601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This guy is 80 years old.</a:t>
            </a:r>
          </a:p>
        </p:txBody>
      </p:sp>
      <p:sp>
        <p:nvSpPr>
          <p:cNvPr id="18436" name="Content Placeholder 4"/>
          <p:cNvSpPr>
            <a:spLocks noGrp="1"/>
          </p:cNvSpPr>
          <p:nvPr>
            <p:ph sz="half" idx="4294967295"/>
          </p:nvPr>
        </p:nvSpPr>
        <p:spPr>
          <a:xfrm>
            <a:off x="6210300" y="1066801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This guy is 24 years old.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550" y="1600200"/>
            <a:ext cx="35052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41462"/>
            <a:ext cx="33528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7"/>
          <p:cNvSpPr>
            <a:spLocks noChangeShapeType="1"/>
          </p:cNvSpPr>
          <p:nvPr/>
        </p:nvSpPr>
        <p:spPr bwMode="auto">
          <a:xfrm>
            <a:off x="53101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286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>
                <a:hlinkClick r:id="rId2"/>
              </a:rPr>
              <a:t>Law of Superposition</a:t>
            </a:r>
            <a:endParaRPr lang="en-US" sz="360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1" y="228600"/>
            <a:ext cx="5638799" cy="4525962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dirty="0"/>
              <a:t>The bottom layer is the oldest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The top layer is the youngest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676" y="2238374"/>
            <a:ext cx="4191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EDIANIM.GIF (205851 bytes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1"/>
            <a:ext cx="294798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22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reeform 3"/>
          <p:cNvSpPr/>
          <p:nvPr/>
        </p:nvSpPr>
        <p:spPr>
          <a:xfrm>
            <a:off x="1987551" y="1184275"/>
            <a:ext cx="8589963" cy="3105150"/>
          </a:xfrm>
          <a:custGeom>
            <a:avLst/>
            <a:gdLst>
              <a:gd name="connsiteX0" fmla="*/ 0 w 8590209"/>
              <a:gd name="connsiteY0" fmla="*/ 3103809 h 3103809"/>
              <a:gd name="connsiteX1" fmla="*/ 2318198 w 8590209"/>
              <a:gd name="connsiteY1" fmla="*/ 1442434 h 3103809"/>
              <a:gd name="connsiteX2" fmla="*/ 6143223 w 8590209"/>
              <a:gd name="connsiteY2" fmla="*/ 1403798 h 3103809"/>
              <a:gd name="connsiteX3" fmla="*/ 8190964 w 8590209"/>
              <a:gd name="connsiteY3" fmla="*/ 296214 h 3103809"/>
              <a:gd name="connsiteX4" fmla="*/ 8538693 w 8590209"/>
              <a:gd name="connsiteY4" fmla="*/ 0 h 310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0209" h="3103809">
                <a:moveTo>
                  <a:pt x="0" y="3103809"/>
                </a:moveTo>
                <a:cubicBezTo>
                  <a:pt x="647164" y="2414789"/>
                  <a:pt x="1294328" y="1725769"/>
                  <a:pt x="2318198" y="1442434"/>
                </a:cubicBezTo>
                <a:cubicBezTo>
                  <a:pt x="3342068" y="1159099"/>
                  <a:pt x="5164429" y="1594835"/>
                  <a:pt x="6143223" y="1403798"/>
                </a:cubicBezTo>
                <a:cubicBezTo>
                  <a:pt x="7122017" y="1212761"/>
                  <a:pt x="7791719" y="530180"/>
                  <a:pt x="8190964" y="296214"/>
                </a:cubicBezTo>
                <a:cubicBezTo>
                  <a:pt x="8590209" y="62248"/>
                  <a:pt x="8564451" y="31124"/>
                  <a:pt x="8538693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28801" y="2438401"/>
            <a:ext cx="8589963" cy="3103563"/>
          </a:xfrm>
          <a:custGeom>
            <a:avLst/>
            <a:gdLst>
              <a:gd name="connsiteX0" fmla="*/ 0 w 8590209"/>
              <a:gd name="connsiteY0" fmla="*/ 3103809 h 3103809"/>
              <a:gd name="connsiteX1" fmla="*/ 2318198 w 8590209"/>
              <a:gd name="connsiteY1" fmla="*/ 1442434 h 3103809"/>
              <a:gd name="connsiteX2" fmla="*/ 6143223 w 8590209"/>
              <a:gd name="connsiteY2" fmla="*/ 1403798 h 3103809"/>
              <a:gd name="connsiteX3" fmla="*/ 8190964 w 8590209"/>
              <a:gd name="connsiteY3" fmla="*/ 296214 h 3103809"/>
              <a:gd name="connsiteX4" fmla="*/ 8538693 w 8590209"/>
              <a:gd name="connsiteY4" fmla="*/ 0 h 310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0209" h="3103809">
                <a:moveTo>
                  <a:pt x="0" y="3103809"/>
                </a:moveTo>
                <a:cubicBezTo>
                  <a:pt x="647164" y="2414789"/>
                  <a:pt x="1294328" y="1725769"/>
                  <a:pt x="2318198" y="1442434"/>
                </a:cubicBezTo>
                <a:cubicBezTo>
                  <a:pt x="3342068" y="1159099"/>
                  <a:pt x="5164429" y="1594835"/>
                  <a:pt x="6143223" y="1403798"/>
                </a:cubicBezTo>
                <a:cubicBezTo>
                  <a:pt x="7122017" y="1212761"/>
                  <a:pt x="7791719" y="530180"/>
                  <a:pt x="8190964" y="296214"/>
                </a:cubicBezTo>
                <a:cubicBezTo>
                  <a:pt x="8590209" y="62248"/>
                  <a:pt x="8564451" y="31124"/>
                  <a:pt x="8538693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16075" y="3365500"/>
            <a:ext cx="8707438" cy="2916238"/>
          </a:xfrm>
          <a:custGeom>
            <a:avLst/>
            <a:gdLst>
              <a:gd name="connsiteX0" fmla="*/ 0 w 8706678"/>
              <a:gd name="connsiteY0" fmla="*/ 2915478 h 2915478"/>
              <a:gd name="connsiteX1" fmla="*/ 3034748 w 8706678"/>
              <a:gd name="connsiteY1" fmla="*/ 927652 h 2915478"/>
              <a:gd name="connsiteX2" fmla="*/ 6732105 w 8706678"/>
              <a:gd name="connsiteY2" fmla="*/ 1391478 h 2915478"/>
              <a:gd name="connsiteX3" fmla="*/ 8693426 w 8706678"/>
              <a:gd name="connsiteY3" fmla="*/ 13252 h 2915478"/>
              <a:gd name="connsiteX4" fmla="*/ 8693426 w 8706678"/>
              <a:gd name="connsiteY4" fmla="*/ 13252 h 2915478"/>
              <a:gd name="connsiteX5" fmla="*/ 8706678 w 8706678"/>
              <a:gd name="connsiteY5" fmla="*/ 0 h 291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6678" h="2915478">
                <a:moveTo>
                  <a:pt x="0" y="2915478"/>
                </a:moveTo>
                <a:cubicBezTo>
                  <a:pt x="956365" y="2048565"/>
                  <a:pt x="1912730" y="1181652"/>
                  <a:pt x="3034748" y="927652"/>
                </a:cubicBezTo>
                <a:cubicBezTo>
                  <a:pt x="4156766" y="673652"/>
                  <a:pt x="5788992" y="1543878"/>
                  <a:pt x="6732105" y="1391478"/>
                </a:cubicBezTo>
                <a:cubicBezTo>
                  <a:pt x="7675218" y="1239078"/>
                  <a:pt x="8693426" y="13252"/>
                  <a:pt x="8693426" y="13252"/>
                </a:cubicBezTo>
                <a:lnTo>
                  <a:pt x="8693426" y="13252"/>
                </a:lnTo>
                <a:lnTo>
                  <a:pt x="8706678" y="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55788" y="4645026"/>
            <a:ext cx="9021762" cy="2233613"/>
          </a:xfrm>
          <a:custGeom>
            <a:avLst/>
            <a:gdLst>
              <a:gd name="connsiteX0" fmla="*/ 0 w 9022522"/>
              <a:gd name="connsiteY0" fmla="*/ 2232991 h 2232991"/>
              <a:gd name="connsiteX1" fmla="*/ 3273287 w 9022522"/>
              <a:gd name="connsiteY1" fmla="*/ 258417 h 2232991"/>
              <a:gd name="connsiteX2" fmla="*/ 6042992 w 9022522"/>
              <a:gd name="connsiteY2" fmla="*/ 682487 h 2232991"/>
              <a:gd name="connsiteX3" fmla="*/ 8600661 w 9022522"/>
              <a:gd name="connsiteY3" fmla="*/ 404191 h 2232991"/>
              <a:gd name="connsiteX4" fmla="*/ 8574157 w 9022522"/>
              <a:gd name="connsiteY4" fmla="*/ 404191 h 2232991"/>
              <a:gd name="connsiteX5" fmla="*/ 8640418 w 9022522"/>
              <a:gd name="connsiteY5" fmla="*/ 390939 h 223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22522" h="2232991">
                <a:moveTo>
                  <a:pt x="0" y="2232991"/>
                </a:moveTo>
                <a:cubicBezTo>
                  <a:pt x="1133061" y="1374912"/>
                  <a:pt x="2266122" y="516834"/>
                  <a:pt x="3273287" y="258417"/>
                </a:cubicBezTo>
                <a:cubicBezTo>
                  <a:pt x="4280452" y="0"/>
                  <a:pt x="5155096" y="658191"/>
                  <a:pt x="6042992" y="682487"/>
                </a:cubicBezTo>
                <a:cubicBezTo>
                  <a:pt x="6930888" y="706783"/>
                  <a:pt x="8178800" y="450574"/>
                  <a:pt x="8600661" y="404191"/>
                </a:cubicBezTo>
                <a:cubicBezTo>
                  <a:pt x="9022522" y="357808"/>
                  <a:pt x="8567531" y="406400"/>
                  <a:pt x="8574157" y="404191"/>
                </a:cubicBezTo>
                <a:cubicBezTo>
                  <a:pt x="8580783" y="401982"/>
                  <a:pt x="8610600" y="396460"/>
                  <a:pt x="8640418" y="39093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01000" y="548640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Oldest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677400" y="42672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686800" y="36576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274320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youngest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35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Undisturbed Layers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4" descr="lay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1" y="1066801"/>
            <a:ext cx="50006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0" y="762001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0" y="1066801"/>
            <a:ext cx="1295400" cy="408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196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Rocks Create a Timeline… 42</vt:lpstr>
      <vt:lpstr>PowerPoint Presentation</vt:lpstr>
      <vt:lpstr>PowerPoint Presentation</vt:lpstr>
      <vt:lpstr>Relative Age</vt:lpstr>
      <vt:lpstr>PowerPoint Presentation</vt:lpstr>
      <vt:lpstr>Absolute Age</vt:lpstr>
      <vt:lpstr>PowerPoint Presentation</vt:lpstr>
      <vt:lpstr>PowerPoint Presentation</vt:lpstr>
      <vt:lpstr>Undisturbed Layers</vt:lpstr>
      <vt:lpstr>Disturbed 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Superposition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 Create a Timeline… 42</dc:title>
  <dc:creator>Marcello, Anna S.</dc:creator>
  <cp:lastModifiedBy>Marcello, Anna S.</cp:lastModifiedBy>
  <cp:revision>2</cp:revision>
  <dcterms:created xsi:type="dcterms:W3CDTF">2015-12-03T01:18:54Z</dcterms:created>
  <dcterms:modified xsi:type="dcterms:W3CDTF">2015-12-03T01:19:55Z</dcterms:modified>
</cp:coreProperties>
</file>